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28.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webextensions/taskpanes.xml" ContentType="application/vnd.ms-office.webextensiontaskpanes+xml"/>
  <Override PartName="/ppt/webextensions/webextension1.xml" ContentType="application/vnd.ms-office.webextension+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796" r:id="rId3"/>
  </p:sldMasterIdLst>
  <p:notesMasterIdLst>
    <p:notesMasterId r:id="rId37"/>
  </p:notesMasterIdLst>
  <p:sldIdLst>
    <p:sldId id="602" r:id="rId4"/>
    <p:sldId id="895" r:id="rId5"/>
    <p:sldId id="897" r:id="rId6"/>
    <p:sldId id="898" r:id="rId7"/>
    <p:sldId id="899" r:id="rId8"/>
    <p:sldId id="905" r:id="rId9"/>
    <p:sldId id="909" r:id="rId10"/>
    <p:sldId id="907" r:id="rId11"/>
    <p:sldId id="906" r:id="rId12"/>
    <p:sldId id="900" r:id="rId13"/>
    <p:sldId id="910" r:id="rId14"/>
    <p:sldId id="883" r:id="rId15"/>
    <p:sldId id="901" r:id="rId16"/>
    <p:sldId id="903" r:id="rId17"/>
    <p:sldId id="882" r:id="rId18"/>
    <p:sldId id="917" r:id="rId19"/>
    <p:sldId id="902" r:id="rId20"/>
    <p:sldId id="918" r:id="rId21"/>
    <p:sldId id="911" r:id="rId22"/>
    <p:sldId id="912" r:id="rId23"/>
    <p:sldId id="913" r:id="rId24"/>
    <p:sldId id="904" r:id="rId25"/>
    <p:sldId id="892" r:id="rId26"/>
    <p:sldId id="893" r:id="rId27"/>
    <p:sldId id="886" r:id="rId28"/>
    <p:sldId id="887" r:id="rId29"/>
    <p:sldId id="888" r:id="rId30"/>
    <p:sldId id="916" r:id="rId31"/>
    <p:sldId id="889" r:id="rId32"/>
    <p:sldId id="890" r:id="rId33"/>
    <p:sldId id="915" r:id="rId34"/>
    <p:sldId id="914" r:id="rId35"/>
    <p:sldId id="8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8" autoAdjust="0"/>
    <p:restoredTop sz="86517" autoAdjust="0"/>
  </p:normalViewPr>
  <p:slideViewPr>
    <p:cSldViewPr snapToGrid="0">
      <p:cViewPr varScale="1">
        <p:scale>
          <a:sx n="59" d="100"/>
          <a:sy n="59" d="100"/>
        </p:scale>
        <p:origin x="1230" y="60"/>
      </p:cViewPr>
      <p:guideLst/>
    </p:cSldViewPr>
  </p:slideViewPr>
  <p:outlineViewPr>
    <p:cViewPr>
      <p:scale>
        <a:sx n="33" d="100"/>
        <a:sy n="33" d="100"/>
      </p:scale>
      <p:origin x="0" y="-4896"/>
    </p:cViewPr>
  </p:outlineViewPr>
  <p:notesTextViewPr>
    <p:cViewPr>
      <p:scale>
        <a:sx n="1" d="1"/>
        <a:sy n="1" d="1"/>
      </p:scale>
      <p:origin x="0" y="0"/>
    </p:cViewPr>
  </p:notesTextViewPr>
  <p:sorterViewPr>
    <p:cViewPr>
      <p:scale>
        <a:sx n="150" d="100"/>
        <a:sy n="150" d="100"/>
      </p:scale>
      <p:origin x="0" y="-656"/>
    </p:cViewPr>
  </p:sorterViewPr>
  <p:notesViewPr>
    <p:cSldViewPr snapToGrid="0">
      <p:cViewPr>
        <p:scale>
          <a:sx n="80" d="100"/>
          <a:sy n="80" d="100"/>
        </p:scale>
        <p:origin x="2064" y="-7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B57BA-9D15-40E8-8589-A74087A17F25}" type="datetimeFigureOut">
              <a:rPr lang="en-US" smtClean="0"/>
              <a:t>11/5/2019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550B1-1409-46B7-9DA3-A3442B0A6B2F}" type="slidenum">
              <a:rPr lang="en-US" smtClean="0"/>
              <a:t>‹#›</a:t>
            </a:fld>
            <a:endParaRPr lang="en-US" dirty="0"/>
          </a:p>
        </p:txBody>
      </p:sp>
    </p:spTree>
    <p:extLst>
      <p:ext uri="{BB962C8B-B14F-4D97-AF65-F5344CB8AC3E}">
        <p14:creationId xmlns:p14="http://schemas.microsoft.com/office/powerpoint/2010/main" val="152132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p:txBody>
      </p:sp>
      <p:sp>
        <p:nvSpPr>
          <p:cNvPr id="4" name="Slide Number Placeholder 3"/>
          <p:cNvSpPr>
            <a:spLocks noGrp="1"/>
          </p:cNvSpPr>
          <p:nvPr>
            <p:ph type="sldNum" sz="quarter" idx="10"/>
          </p:nvPr>
        </p:nvSpPr>
        <p:spPr/>
        <p:txBody>
          <a:bodyPr/>
          <a:lstStyle/>
          <a:p>
            <a:fld id="{BF3550B1-1409-46B7-9DA3-A3442B0A6B2F}" type="slidenum">
              <a:rPr lang="en-US" smtClean="0"/>
              <a:t>1</a:t>
            </a:fld>
            <a:endParaRPr lang="en-US" dirty="0"/>
          </a:p>
        </p:txBody>
      </p:sp>
    </p:spTree>
    <p:extLst>
      <p:ext uri="{BB962C8B-B14F-4D97-AF65-F5344CB8AC3E}">
        <p14:creationId xmlns:p14="http://schemas.microsoft.com/office/powerpoint/2010/main" val="227595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r>
              <a:rPr lang="en-US" dirty="0"/>
              <a:t>(Mike - more woes about the identity app)</a:t>
            </a:r>
          </a:p>
        </p:txBody>
      </p:sp>
      <p:sp>
        <p:nvSpPr>
          <p:cNvPr id="4" name="Slide Number Placeholder 3"/>
          <p:cNvSpPr>
            <a:spLocks noGrp="1"/>
          </p:cNvSpPr>
          <p:nvPr>
            <p:ph type="sldNum" sz="quarter" idx="10"/>
          </p:nvPr>
        </p:nvSpPr>
        <p:spPr/>
        <p:txBody>
          <a:bodyPr/>
          <a:lstStyle/>
          <a:p>
            <a:fld id="{BF3550B1-1409-46B7-9DA3-A3442B0A6B2F}" type="slidenum">
              <a:rPr lang="en-US" smtClean="0"/>
              <a:t>10</a:t>
            </a:fld>
            <a:endParaRPr lang="en-US" dirty="0"/>
          </a:p>
        </p:txBody>
      </p:sp>
    </p:spTree>
    <p:extLst>
      <p:ext uri="{BB962C8B-B14F-4D97-AF65-F5344CB8AC3E}">
        <p14:creationId xmlns:p14="http://schemas.microsoft.com/office/powerpoint/2010/main" val="96369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11</a:t>
            </a:fld>
            <a:endParaRPr lang="en-US" dirty="0"/>
          </a:p>
        </p:txBody>
      </p:sp>
    </p:spTree>
    <p:extLst>
      <p:ext uri="{BB962C8B-B14F-4D97-AF65-F5344CB8AC3E}">
        <p14:creationId xmlns:p14="http://schemas.microsoft.com/office/powerpoint/2010/main" val="3541428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Priscilla</a:t>
            </a:r>
            <a:endParaRPr lang="en-US" dirty="0"/>
          </a:p>
        </p:txBody>
      </p:sp>
      <p:sp>
        <p:nvSpPr>
          <p:cNvPr id="4" name="Slide Number Placeholder 3"/>
          <p:cNvSpPr>
            <a:spLocks noGrp="1"/>
          </p:cNvSpPr>
          <p:nvPr>
            <p:ph type="sldNum" sz="quarter" idx="5"/>
          </p:nvPr>
        </p:nvSpPr>
        <p:spPr/>
        <p:txBody>
          <a:bodyPr/>
          <a:lstStyle/>
          <a:p>
            <a:fld id="{BF3550B1-1409-46B7-9DA3-A3442B0A6B2F}" type="slidenum">
              <a:rPr lang="en-US" smtClean="0"/>
              <a:t>12</a:t>
            </a:fld>
            <a:endParaRPr lang="en-US" dirty="0"/>
          </a:p>
        </p:txBody>
      </p:sp>
    </p:spTree>
    <p:extLst>
      <p:ext uri="{BB962C8B-B14F-4D97-AF65-F5344CB8AC3E}">
        <p14:creationId xmlns:p14="http://schemas.microsoft.com/office/powerpoint/2010/main" val="693797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13</a:t>
            </a:fld>
            <a:endParaRPr lang="en-US" dirty="0"/>
          </a:p>
        </p:txBody>
      </p:sp>
    </p:spTree>
    <p:extLst>
      <p:ext uri="{BB962C8B-B14F-4D97-AF65-F5344CB8AC3E}">
        <p14:creationId xmlns:p14="http://schemas.microsoft.com/office/powerpoint/2010/main" val="19687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14</a:t>
            </a:fld>
            <a:endParaRPr lang="en-US" dirty="0"/>
          </a:p>
        </p:txBody>
      </p:sp>
    </p:spTree>
    <p:extLst>
      <p:ext uri="{BB962C8B-B14F-4D97-AF65-F5344CB8AC3E}">
        <p14:creationId xmlns:p14="http://schemas.microsoft.com/office/powerpoint/2010/main" val="184733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Priscilla</a:t>
            </a:r>
            <a:endParaRPr lang="en-US" dirty="0"/>
          </a:p>
        </p:txBody>
      </p:sp>
      <p:sp>
        <p:nvSpPr>
          <p:cNvPr id="4" name="Slide Number Placeholder 3"/>
          <p:cNvSpPr>
            <a:spLocks noGrp="1"/>
          </p:cNvSpPr>
          <p:nvPr>
            <p:ph type="sldNum" sz="quarter" idx="5"/>
          </p:nvPr>
        </p:nvSpPr>
        <p:spPr/>
        <p:txBody>
          <a:bodyPr/>
          <a:lstStyle/>
          <a:p>
            <a:fld id="{BF3550B1-1409-46B7-9DA3-A3442B0A6B2F}" type="slidenum">
              <a:rPr lang="en-US" smtClean="0"/>
              <a:t>15</a:t>
            </a:fld>
            <a:endParaRPr lang="en-US" dirty="0"/>
          </a:p>
        </p:txBody>
      </p:sp>
    </p:spTree>
    <p:extLst>
      <p:ext uri="{BB962C8B-B14F-4D97-AF65-F5344CB8AC3E}">
        <p14:creationId xmlns:p14="http://schemas.microsoft.com/office/powerpoint/2010/main" val="368937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endParaRPr lang="en-US" dirty="0"/>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16</a:t>
            </a:fld>
            <a:endParaRPr lang="en-US" dirty="0"/>
          </a:p>
        </p:txBody>
      </p:sp>
    </p:spTree>
    <p:extLst>
      <p:ext uri="{BB962C8B-B14F-4D97-AF65-F5344CB8AC3E}">
        <p14:creationId xmlns:p14="http://schemas.microsoft.com/office/powerpoint/2010/main" val="257043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Priscilla</a:t>
            </a:r>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17</a:t>
            </a:fld>
            <a:endParaRPr lang="en-US" dirty="0"/>
          </a:p>
        </p:txBody>
      </p:sp>
    </p:spTree>
    <p:extLst>
      <p:ext uri="{BB962C8B-B14F-4D97-AF65-F5344CB8AC3E}">
        <p14:creationId xmlns:p14="http://schemas.microsoft.com/office/powerpoint/2010/main" val="360842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endParaRPr lang="en-US" dirty="0"/>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18</a:t>
            </a:fld>
            <a:endParaRPr lang="en-US" dirty="0"/>
          </a:p>
        </p:txBody>
      </p:sp>
    </p:spTree>
    <p:extLst>
      <p:ext uri="{BB962C8B-B14F-4D97-AF65-F5344CB8AC3E}">
        <p14:creationId xmlns:p14="http://schemas.microsoft.com/office/powerpoint/2010/main" val="7308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19</a:t>
            </a:fld>
            <a:endParaRPr lang="en-US" dirty="0"/>
          </a:p>
        </p:txBody>
      </p:sp>
    </p:spTree>
    <p:extLst>
      <p:ext uri="{BB962C8B-B14F-4D97-AF65-F5344CB8AC3E}">
        <p14:creationId xmlns:p14="http://schemas.microsoft.com/office/powerpoint/2010/main" val="116434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2</a:t>
            </a:fld>
            <a:endParaRPr lang="en-US" dirty="0"/>
          </a:p>
        </p:txBody>
      </p:sp>
    </p:spTree>
    <p:extLst>
      <p:ext uri="{BB962C8B-B14F-4D97-AF65-F5344CB8AC3E}">
        <p14:creationId xmlns:p14="http://schemas.microsoft.com/office/powerpoint/2010/main" val="899611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550B1-1409-46B7-9DA3-A3442B0A6B2F}" type="slidenum">
              <a:rPr lang="en-US" smtClean="0"/>
              <a:t>20</a:t>
            </a:fld>
            <a:endParaRPr lang="en-US" dirty="0"/>
          </a:p>
        </p:txBody>
      </p:sp>
    </p:spTree>
    <p:extLst>
      <p:ext uri="{BB962C8B-B14F-4D97-AF65-F5344CB8AC3E}">
        <p14:creationId xmlns:p14="http://schemas.microsoft.com/office/powerpoint/2010/main" val="894822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21</a:t>
            </a:fld>
            <a:endParaRPr lang="en-US" dirty="0"/>
          </a:p>
        </p:txBody>
      </p:sp>
    </p:spTree>
    <p:extLst>
      <p:ext uri="{BB962C8B-B14F-4D97-AF65-F5344CB8AC3E}">
        <p14:creationId xmlns:p14="http://schemas.microsoft.com/office/powerpoint/2010/main" val="3610563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22</a:t>
            </a:fld>
            <a:endParaRPr lang="en-US" dirty="0"/>
          </a:p>
        </p:txBody>
      </p:sp>
    </p:spTree>
    <p:extLst>
      <p:ext uri="{BB962C8B-B14F-4D97-AF65-F5344CB8AC3E}">
        <p14:creationId xmlns:p14="http://schemas.microsoft.com/office/powerpoint/2010/main" val="4284406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23</a:t>
            </a:fld>
            <a:endParaRPr lang="en-US" dirty="0"/>
          </a:p>
        </p:txBody>
      </p:sp>
    </p:spTree>
    <p:extLst>
      <p:ext uri="{BB962C8B-B14F-4D97-AF65-F5344CB8AC3E}">
        <p14:creationId xmlns:p14="http://schemas.microsoft.com/office/powerpoint/2010/main" val="492509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Priscilla</a:t>
            </a:r>
          </a:p>
          <a:p>
            <a:r>
              <a:rPr lang="en-US" dirty="0"/>
              <a:t>(useless</a:t>
            </a:r>
            <a:r>
              <a:rPr lang="en-US" baseline="0" dirty="0"/>
              <a:t> in her opinion </a:t>
            </a:r>
            <a:r>
              <a:rPr lang="en-US" baseline="0"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24</a:t>
            </a:fld>
            <a:endParaRPr lang="en-US" dirty="0"/>
          </a:p>
        </p:txBody>
      </p:sp>
    </p:spTree>
    <p:extLst>
      <p:ext uri="{BB962C8B-B14F-4D97-AF65-F5344CB8AC3E}">
        <p14:creationId xmlns:p14="http://schemas.microsoft.com/office/powerpoint/2010/main" val="430223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25</a:t>
            </a:fld>
            <a:endParaRPr lang="en-US" dirty="0"/>
          </a:p>
        </p:txBody>
      </p:sp>
    </p:spTree>
    <p:extLst>
      <p:ext uri="{BB962C8B-B14F-4D97-AF65-F5344CB8AC3E}">
        <p14:creationId xmlns:p14="http://schemas.microsoft.com/office/powerpoint/2010/main" val="2113263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26</a:t>
            </a:fld>
            <a:endParaRPr lang="en-US" dirty="0"/>
          </a:p>
        </p:txBody>
      </p:sp>
    </p:spTree>
    <p:extLst>
      <p:ext uri="{BB962C8B-B14F-4D97-AF65-F5344CB8AC3E}">
        <p14:creationId xmlns:p14="http://schemas.microsoft.com/office/powerpoint/2010/main" val="3524856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Priscilla</a:t>
            </a:r>
          </a:p>
          <a:p>
            <a:r>
              <a:rPr lang="en-US" dirty="0"/>
              <a:t>(time of day bands can have multiple times associated via band sets, e.g. BID, TID)</a:t>
            </a:r>
          </a:p>
        </p:txBody>
      </p:sp>
      <p:sp>
        <p:nvSpPr>
          <p:cNvPr id="4" name="Slide Number Placeholder 3"/>
          <p:cNvSpPr>
            <a:spLocks noGrp="1"/>
          </p:cNvSpPr>
          <p:nvPr>
            <p:ph type="sldNum" sz="quarter" idx="10"/>
          </p:nvPr>
        </p:nvSpPr>
        <p:spPr/>
        <p:txBody>
          <a:bodyPr/>
          <a:lstStyle/>
          <a:p>
            <a:fld id="{BF3550B1-1409-46B7-9DA3-A3442B0A6B2F}" type="slidenum">
              <a:rPr lang="en-US" smtClean="0"/>
              <a:t>27</a:t>
            </a:fld>
            <a:endParaRPr lang="en-US" dirty="0"/>
          </a:p>
        </p:txBody>
      </p:sp>
    </p:spTree>
    <p:extLst>
      <p:ext uri="{BB962C8B-B14F-4D97-AF65-F5344CB8AC3E}">
        <p14:creationId xmlns:p14="http://schemas.microsoft.com/office/powerpoint/2010/main" val="598356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28</a:t>
            </a:fld>
            <a:endParaRPr lang="en-US" dirty="0"/>
          </a:p>
        </p:txBody>
      </p:sp>
    </p:spTree>
    <p:extLst>
      <p:ext uri="{BB962C8B-B14F-4D97-AF65-F5344CB8AC3E}">
        <p14:creationId xmlns:p14="http://schemas.microsoft.com/office/powerpoint/2010/main" val="824163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29</a:t>
            </a:fld>
            <a:endParaRPr lang="en-US" dirty="0"/>
          </a:p>
        </p:txBody>
      </p:sp>
    </p:spTree>
    <p:extLst>
      <p:ext uri="{BB962C8B-B14F-4D97-AF65-F5344CB8AC3E}">
        <p14:creationId xmlns:p14="http://schemas.microsoft.com/office/powerpoint/2010/main" val="257186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3</a:t>
            </a:fld>
            <a:endParaRPr lang="en-US" dirty="0"/>
          </a:p>
        </p:txBody>
      </p:sp>
    </p:spTree>
    <p:extLst>
      <p:ext uri="{BB962C8B-B14F-4D97-AF65-F5344CB8AC3E}">
        <p14:creationId xmlns:p14="http://schemas.microsoft.com/office/powerpoint/2010/main" val="1904080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30</a:t>
            </a:fld>
            <a:endParaRPr lang="en-US" dirty="0"/>
          </a:p>
        </p:txBody>
      </p:sp>
    </p:spTree>
    <p:extLst>
      <p:ext uri="{BB962C8B-B14F-4D97-AF65-F5344CB8AC3E}">
        <p14:creationId xmlns:p14="http://schemas.microsoft.com/office/powerpoint/2010/main" val="2066411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31</a:t>
            </a:fld>
            <a:endParaRPr lang="en-US" dirty="0"/>
          </a:p>
        </p:txBody>
      </p:sp>
    </p:spTree>
    <p:extLst>
      <p:ext uri="{BB962C8B-B14F-4D97-AF65-F5344CB8AC3E}">
        <p14:creationId xmlns:p14="http://schemas.microsoft.com/office/powerpoint/2010/main" val="683003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32</a:t>
            </a:fld>
            <a:endParaRPr lang="en-US" dirty="0"/>
          </a:p>
        </p:txBody>
      </p:sp>
    </p:spTree>
    <p:extLst>
      <p:ext uri="{BB962C8B-B14F-4D97-AF65-F5344CB8AC3E}">
        <p14:creationId xmlns:p14="http://schemas.microsoft.com/office/powerpoint/2010/main" val="76118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r>
              <a:rPr lang="en-US" dirty="0"/>
              <a:t>(How to setup new providers, talk about verification app problems, new version of Notary Public form)</a:t>
            </a:r>
          </a:p>
        </p:txBody>
      </p:sp>
      <p:sp>
        <p:nvSpPr>
          <p:cNvPr id="4" name="Slide Number Placeholder 3"/>
          <p:cNvSpPr>
            <a:spLocks noGrp="1"/>
          </p:cNvSpPr>
          <p:nvPr>
            <p:ph type="sldNum" sz="quarter" idx="10"/>
          </p:nvPr>
        </p:nvSpPr>
        <p:spPr/>
        <p:txBody>
          <a:bodyPr/>
          <a:lstStyle/>
          <a:p>
            <a:fld id="{BF3550B1-1409-46B7-9DA3-A3442B0A6B2F}" type="slidenum">
              <a:rPr lang="en-US" smtClean="0"/>
              <a:t>4</a:t>
            </a:fld>
            <a:endParaRPr lang="en-US" dirty="0"/>
          </a:p>
        </p:txBody>
      </p:sp>
    </p:spTree>
    <p:extLst>
      <p:ext uri="{BB962C8B-B14F-4D97-AF65-F5344CB8AC3E}">
        <p14:creationId xmlns:p14="http://schemas.microsoft.com/office/powerpoint/2010/main" val="299289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5</a:t>
            </a:fld>
            <a:endParaRPr lang="en-US" dirty="0"/>
          </a:p>
        </p:txBody>
      </p:sp>
    </p:spTree>
    <p:extLst>
      <p:ext uri="{BB962C8B-B14F-4D97-AF65-F5344CB8AC3E}">
        <p14:creationId xmlns:p14="http://schemas.microsoft.com/office/powerpoint/2010/main" val="10900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r>
              <a:rPr lang="en-US" dirty="0"/>
              <a:t>(use Training site to demo)</a:t>
            </a:r>
          </a:p>
        </p:txBody>
      </p:sp>
      <p:sp>
        <p:nvSpPr>
          <p:cNvPr id="4" name="Slide Number Placeholder 3"/>
          <p:cNvSpPr>
            <a:spLocks noGrp="1"/>
          </p:cNvSpPr>
          <p:nvPr>
            <p:ph type="sldNum" sz="quarter" idx="10"/>
          </p:nvPr>
        </p:nvSpPr>
        <p:spPr/>
        <p:txBody>
          <a:bodyPr/>
          <a:lstStyle/>
          <a:p>
            <a:fld id="{BF3550B1-1409-46B7-9DA3-A3442B0A6B2F}" type="slidenum">
              <a:rPr lang="en-US" smtClean="0"/>
              <a:t>6</a:t>
            </a:fld>
            <a:endParaRPr lang="en-US" dirty="0"/>
          </a:p>
        </p:txBody>
      </p:sp>
    </p:spTree>
    <p:extLst>
      <p:ext uri="{BB962C8B-B14F-4D97-AF65-F5344CB8AC3E}">
        <p14:creationId xmlns:p14="http://schemas.microsoft.com/office/powerpoint/2010/main" val="415911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Priscilla</a:t>
            </a:r>
          </a:p>
          <a:p>
            <a:endParaRPr lang="en-US" dirty="0"/>
          </a:p>
        </p:txBody>
      </p:sp>
      <p:sp>
        <p:nvSpPr>
          <p:cNvPr id="4" name="Slide Number Placeholder 3"/>
          <p:cNvSpPr>
            <a:spLocks noGrp="1"/>
          </p:cNvSpPr>
          <p:nvPr>
            <p:ph type="sldNum" sz="quarter" idx="10"/>
          </p:nvPr>
        </p:nvSpPr>
        <p:spPr/>
        <p:txBody>
          <a:bodyPr/>
          <a:lstStyle/>
          <a:p>
            <a:fld id="{BF3550B1-1409-46B7-9DA3-A3442B0A6B2F}" type="slidenum">
              <a:rPr lang="en-US" smtClean="0"/>
              <a:t>7</a:t>
            </a:fld>
            <a:endParaRPr lang="en-US" dirty="0"/>
          </a:p>
        </p:txBody>
      </p:sp>
    </p:spTree>
    <p:extLst>
      <p:ext uri="{BB962C8B-B14F-4D97-AF65-F5344CB8AC3E}">
        <p14:creationId xmlns:p14="http://schemas.microsoft.com/office/powerpoint/2010/main" val="229616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r>
              <a:rPr lang="en-US" dirty="0"/>
              <a:t>(Agency = Facility and vice versa)</a:t>
            </a:r>
          </a:p>
        </p:txBody>
      </p:sp>
      <p:sp>
        <p:nvSpPr>
          <p:cNvPr id="4" name="Slide Number Placeholder 3"/>
          <p:cNvSpPr>
            <a:spLocks noGrp="1"/>
          </p:cNvSpPr>
          <p:nvPr>
            <p:ph type="sldNum" sz="quarter" idx="10"/>
          </p:nvPr>
        </p:nvSpPr>
        <p:spPr/>
        <p:txBody>
          <a:bodyPr/>
          <a:lstStyle/>
          <a:p>
            <a:fld id="{BF3550B1-1409-46B7-9DA3-A3442B0A6B2F}" type="slidenum">
              <a:rPr lang="en-US" smtClean="0"/>
              <a:t>8</a:t>
            </a:fld>
            <a:endParaRPr lang="en-US" dirty="0"/>
          </a:p>
        </p:txBody>
      </p:sp>
    </p:spTree>
    <p:extLst>
      <p:ext uri="{BB962C8B-B14F-4D97-AF65-F5344CB8AC3E}">
        <p14:creationId xmlns:p14="http://schemas.microsoft.com/office/powerpoint/2010/main" val="184259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BF3550B1-1409-46B7-9DA3-A3442B0A6B2F}" type="slidenum">
              <a:rPr lang="en-US" smtClean="0"/>
              <a:t>9</a:t>
            </a:fld>
            <a:endParaRPr lang="en-US" dirty="0"/>
          </a:p>
        </p:txBody>
      </p:sp>
    </p:spTree>
    <p:extLst>
      <p:ext uri="{BB962C8B-B14F-4D97-AF65-F5344CB8AC3E}">
        <p14:creationId xmlns:p14="http://schemas.microsoft.com/office/powerpoint/2010/main" val="296658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ondary 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1401920"/>
            <a:ext cx="10491439" cy="2387600"/>
          </a:xfrm>
        </p:spPr>
        <p:txBody>
          <a:bodyPr anchor="b">
            <a:noAutofit/>
          </a:bodyPr>
          <a:lstStyle>
            <a:lvl1pPr algn="ctr">
              <a:defRPr sz="5333"/>
            </a:lvl1pPr>
          </a:lstStyle>
          <a:p>
            <a:r>
              <a:rPr lang="en-US" dirty="0"/>
              <a:t>Click to edit Master title style</a:t>
            </a:r>
          </a:p>
        </p:txBody>
      </p:sp>
      <p:sp>
        <p:nvSpPr>
          <p:cNvPr id="3" name="Subtitle 2"/>
          <p:cNvSpPr>
            <a:spLocks noGrp="1"/>
          </p:cNvSpPr>
          <p:nvPr>
            <p:ph type="subTitle" idx="1"/>
          </p:nvPr>
        </p:nvSpPr>
        <p:spPr>
          <a:xfrm>
            <a:off x="838199" y="3882654"/>
            <a:ext cx="10491439" cy="1655233"/>
          </a:xfrm>
        </p:spPr>
        <p:txBody>
          <a:bodyPr>
            <a:noAutofit/>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5" name="Footer Placeholder 4"/>
          <p:cNvSpPr>
            <a:spLocks noGrp="1"/>
          </p:cNvSpPr>
          <p:nvPr>
            <p:ph type="ftr" sz="quarter" idx="11"/>
          </p:nvPr>
        </p:nvSpPr>
        <p:spPr/>
        <p:txBody>
          <a:bodyPr>
            <a:noAutofit/>
          </a:bodyPr>
          <a:lstStyle/>
          <a:p>
            <a:r>
              <a:rPr lang="en-US" dirty="0">
                <a:solidFill>
                  <a:srgbClr val="FFFFFF">
                    <a:lumMod val="85000"/>
                  </a:srgbClr>
                </a:solidFill>
              </a:rPr>
              <a:t>myEvolv Peer Training Summit</a:t>
            </a:r>
          </a:p>
        </p:txBody>
      </p:sp>
    </p:spTree>
    <p:extLst>
      <p:ext uri="{BB962C8B-B14F-4D97-AF65-F5344CB8AC3E}">
        <p14:creationId xmlns:p14="http://schemas.microsoft.com/office/powerpoint/2010/main" val="8755119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noAutofit/>
          </a:bodyPr>
          <a:lstStyle>
            <a:lvl1pPr algn="l">
              <a:defRPr sz="3733"/>
            </a:lvl1pPr>
          </a:lstStyle>
          <a:p>
            <a:r>
              <a:rPr lang="en-US" dirty="0"/>
              <a:t>Click to edit Master title style</a:t>
            </a:r>
          </a:p>
        </p:txBody>
      </p:sp>
      <p:sp>
        <p:nvSpPr>
          <p:cNvPr id="3" name="Picture Placeholder 2"/>
          <p:cNvSpPr>
            <a:spLocks noGrp="1"/>
          </p:cNvSpPr>
          <p:nvPr>
            <p:ph type="pic" idx="1"/>
          </p:nvPr>
        </p:nvSpPr>
        <p:spPr>
          <a:xfrm>
            <a:off x="5183717" y="988485"/>
            <a:ext cx="6172200" cy="4872567"/>
          </a:xfrm>
        </p:spPr>
        <p:txBody>
          <a:bodyPr>
            <a:noAutofit/>
          </a:bodyPr>
          <a:lstStyle>
            <a:lvl1pPr marL="0" indent="0" algn="l">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840318" y="2057400"/>
            <a:ext cx="3932767" cy="3812117"/>
          </a:xfrm>
        </p:spPr>
        <p:txBody>
          <a:bodyPr>
            <a:noAutofit/>
          </a:bodyPr>
          <a:lstStyle>
            <a:lvl1pPr marL="0" indent="0" algn="l">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6" name="Footer Placeholder 5"/>
          <p:cNvSpPr>
            <a:spLocks noGrp="1"/>
          </p:cNvSpPr>
          <p:nvPr>
            <p:ph type="ftr" sz="quarter" idx="11"/>
          </p:nvPr>
        </p:nvSpPr>
        <p:spPr/>
        <p:txBody>
          <a:bodyPr>
            <a:noAutofit/>
          </a:bodyPr>
          <a:lstStyle>
            <a:lvl1pPr algn="ctr">
              <a:defRPr/>
            </a:lvl1pPr>
          </a:lstStyle>
          <a:p>
            <a:r>
              <a:rPr lang="en-US" dirty="0">
                <a:solidFill>
                  <a:srgbClr val="FFFFFF">
                    <a:lumMod val="85000"/>
                  </a:srgbClr>
                </a:solidFill>
              </a:rPr>
              <a:t>myEvolv Peer Training Summit</a:t>
            </a:r>
          </a:p>
        </p:txBody>
      </p:sp>
    </p:spTree>
    <p:extLst>
      <p:ext uri="{BB962C8B-B14F-4D97-AF65-F5344CB8AC3E}">
        <p14:creationId xmlns:p14="http://schemas.microsoft.com/office/powerpoint/2010/main" val="23736526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1795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6936059" cy="1468967"/>
          </a:xfrm>
          <a:prstGeom prst="rect">
            <a:avLst/>
          </a:prstGeom>
        </p:spPr>
        <p:txBody>
          <a:bodyPr anchor="b" anchorCtr="0">
            <a:noAutofit/>
          </a:bodyPr>
          <a:lstStyle>
            <a:lvl1pPr>
              <a:defRPr sz="4800"/>
            </a:lvl1pPr>
          </a:lstStyle>
          <a:p>
            <a:r>
              <a:rPr lang="en-US" dirty="0"/>
              <a:t>Click to edit Master title style</a:t>
            </a:r>
          </a:p>
        </p:txBody>
      </p:sp>
      <p:sp>
        <p:nvSpPr>
          <p:cNvPr id="3" name="Subtitle 2"/>
          <p:cNvSpPr>
            <a:spLocks noGrp="1"/>
          </p:cNvSpPr>
          <p:nvPr>
            <p:ph type="subTitle" idx="1"/>
          </p:nvPr>
        </p:nvSpPr>
        <p:spPr>
          <a:xfrm>
            <a:off x="914400" y="3600452"/>
            <a:ext cx="6177776" cy="1752600"/>
          </a:xfrm>
          <a:prstGeom prst="rect">
            <a:avLst/>
          </a:prstGeom>
        </p:spPr>
        <p:txBody>
          <a:bodyPr>
            <a:no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3"/>
            <a:ext cx="2844800" cy="366183"/>
          </a:xfrm>
          <a:prstGeom prst="rect">
            <a:avLst/>
          </a:prstGeom>
        </p:spPr>
        <p:txBody>
          <a:bodyPr>
            <a:noAutofit/>
          </a:bodyPr>
          <a:lstStyle/>
          <a:p>
            <a:pPr defTabSz="609585"/>
            <a:fld id="{6F62040D-0B7D-4314-A825-E71FDB2B93D2}" type="datetime1">
              <a:rPr lang="en-US" smtClean="0">
                <a:solidFill>
                  <a:srgbClr val="003B5C"/>
                </a:solidFill>
              </a:rPr>
              <a:t>11/5/2019</a:t>
            </a:fld>
            <a:endParaRPr lang="en-US" dirty="0">
              <a:solidFill>
                <a:srgbClr val="003B5C"/>
              </a:solidFill>
            </a:endParaRPr>
          </a:p>
        </p:txBody>
      </p:sp>
      <p:sp>
        <p:nvSpPr>
          <p:cNvPr id="5" name="Footer Placeholder 4"/>
          <p:cNvSpPr>
            <a:spLocks noGrp="1"/>
          </p:cNvSpPr>
          <p:nvPr>
            <p:ph type="ftr" sz="quarter" idx="11"/>
          </p:nvPr>
        </p:nvSpPr>
        <p:spPr/>
        <p:txBody>
          <a:bodyPr>
            <a:noAutofit/>
          </a:bodyPr>
          <a:lstStyle/>
          <a:p>
            <a:r>
              <a:rPr lang="en-US" dirty="0">
                <a:solidFill>
                  <a:srgbClr val="FFFFFF">
                    <a:lumMod val="85000"/>
                  </a:srgbClr>
                </a:solidFill>
              </a:rPr>
              <a:t>myEvolv Peer Training Summit</a:t>
            </a:r>
          </a:p>
        </p:txBody>
      </p:sp>
    </p:spTree>
    <p:extLst>
      <p:ext uri="{BB962C8B-B14F-4D97-AF65-F5344CB8AC3E}">
        <p14:creationId xmlns:p14="http://schemas.microsoft.com/office/powerpoint/2010/main" val="37055653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econdary 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1401920"/>
            <a:ext cx="10491439" cy="2387600"/>
          </a:xfrm>
        </p:spPr>
        <p:txBody>
          <a:bodyPr anchor="b">
            <a:noAutofit/>
          </a:bodyPr>
          <a:lstStyle>
            <a:lvl1pPr algn="ctr">
              <a:defRPr sz="5333"/>
            </a:lvl1pPr>
          </a:lstStyle>
          <a:p>
            <a:r>
              <a:rPr lang="en-US" dirty="0"/>
              <a:t>Click to edit Master title style</a:t>
            </a:r>
          </a:p>
        </p:txBody>
      </p:sp>
      <p:sp>
        <p:nvSpPr>
          <p:cNvPr id="3" name="Subtitle 2"/>
          <p:cNvSpPr>
            <a:spLocks noGrp="1"/>
          </p:cNvSpPr>
          <p:nvPr>
            <p:ph type="subTitle" idx="1"/>
          </p:nvPr>
        </p:nvSpPr>
        <p:spPr>
          <a:xfrm>
            <a:off x="838199" y="3882654"/>
            <a:ext cx="10491439" cy="1655233"/>
          </a:xfrm>
        </p:spPr>
        <p:txBody>
          <a:bodyPr>
            <a:noAutofit/>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5" name="Footer Placeholder 4"/>
          <p:cNvSpPr>
            <a:spLocks noGrp="1"/>
          </p:cNvSpPr>
          <p:nvPr>
            <p:ph type="ftr" sz="quarter" idx="11"/>
          </p:nvPr>
        </p:nvSpPr>
        <p:spPr/>
        <p:txBody>
          <a:bodyPr>
            <a:noAutofit/>
          </a:bodyPr>
          <a:lstStyle/>
          <a:p>
            <a:r>
              <a:rPr lang="en-US" dirty="0"/>
              <a:t>myEvolv Peer Training Summit</a:t>
            </a:r>
          </a:p>
        </p:txBody>
      </p:sp>
    </p:spTree>
    <p:extLst>
      <p:ext uri="{BB962C8B-B14F-4D97-AF65-F5344CB8AC3E}">
        <p14:creationId xmlns:p14="http://schemas.microsoft.com/office/powerpoint/2010/main" val="213588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ertiary Section Head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myEvolv Peer Training Summit</a:t>
            </a:r>
          </a:p>
        </p:txBody>
      </p:sp>
    </p:spTree>
    <p:extLst>
      <p:ext uri="{BB962C8B-B14F-4D97-AF65-F5344CB8AC3E}">
        <p14:creationId xmlns:p14="http://schemas.microsoft.com/office/powerpoint/2010/main" val="120569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sp>
        <p:nvSpPr>
          <p:cNvPr id="3" name="Content Placeholder 2"/>
          <p:cNvSpPr>
            <a:spLocks noGrp="1"/>
          </p:cNvSpPr>
          <p:nvPr>
            <p:ph sz="half" idx="1"/>
          </p:nvPr>
        </p:nvSpPr>
        <p:spPr>
          <a:xfrm>
            <a:off x="838200" y="1325034"/>
            <a:ext cx="5156200" cy="4349749"/>
          </a:xfrm>
        </p:spPr>
        <p:txBody>
          <a:bodyPr>
            <a:noAutofit/>
          </a:bodyPr>
          <a:lstStyle>
            <a:lvl1pPr marL="380990" indent="-380990" algn="l">
              <a:buFontTx/>
              <a:buBlip>
                <a:blip r:embed="rId2"/>
              </a:buBlip>
              <a:tabLst/>
              <a:defRPr sz="2400"/>
            </a:lvl1pPr>
            <a:lvl2pPr marL="846646" indent="-237061">
              <a:buFont typeface="Arial" charset="0"/>
              <a:buChar char="•"/>
              <a:tabLst/>
              <a:defRPr sz="2133"/>
            </a:lvl2pPr>
            <a:lvl3pPr marL="1454114" indent="-234945">
              <a:buFontTx/>
              <a:buBlip>
                <a:blip r:embed="rId3"/>
              </a:buBlip>
              <a:tabLst/>
              <a:defRPr sz="1867"/>
            </a:lvl3pPr>
            <a:lvl4pPr marL="2063699" indent="-234945">
              <a:buFont typeface="Wingdings" charset="2"/>
              <a:buChar char="§"/>
              <a:tabLst/>
              <a:defRPr sz="1600"/>
            </a:lvl4pPr>
            <a:lvl5pPr marL="2673284" indent="-234945">
              <a:buFont typeface="Wingdings" charset="2"/>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25034"/>
            <a:ext cx="5156200" cy="4349749"/>
          </a:xfrm>
        </p:spPr>
        <p:txBody>
          <a:bodyPr>
            <a:noAutofit/>
          </a:bodyPr>
          <a:lstStyle>
            <a:lvl1pPr marL="380990" indent="-380990" algn="l">
              <a:buFontTx/>
              <a:buBlip>
                <a:blip r:embed="rId2"/>
              </a:buBlip>
              <a:tabLst/>
              <a:defRPr sz="2400"/>
            </a:lvl1pPr>
            <a:lvl2pPr marL="846646" indent="-237061" algn="l">
              <a:buFont typeface="Arial" charset="0"/>
              <a:buChar char="•"/>
              <a:tabLst/>
              <a:defRPr sz="2133"/>
            </a:lvl2pPr>
            <a:lvl3pPr marL="1454114" indent="-234945" algn="l">
              <a:buFontTx/>
              <a:buBlip>
                <a:blip r:embed="rId3"/>
              </a:buBlip>
              <a:tabLst/>
              <a:defRPr sz="1867"/>
            </a:lvl3pPr>
            <a:lvl4pPr marL="2063699" indent="-234945" algn="l">
              <a:buFont typeface="Wingdings" charset="2"/>
              <a:buChar char="§"/>
              <a:tabLst/>
              <a:defRPr sz="1600"/>
            </a:lvl4pPr>
            <a:lvl5pPr marL="2673284" indent="-234945" algn="l">
              <a:buFont typeface="Wingdings" charset="2"/>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dirty="0"/>
              <a:t>myEvolv Peer Training Summit</a:t>
            </a:r>
          </a:p>
        </p:txBody>
      </p:sp>
    </p:spTree>
    <p:extLst>
      <p:ext uri="{BB962C8B-B14F-4D97-AF65-F5344CB8AC3E}">
        <p14:creationId xmlns:p14="http://schemas.microsoft.com/office/powerpoint/2010/main" val="3565766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sp>
        <p:nvSpPr>
          <p:cNvPr id="3" name="Content Placeholder 2"/>
          <p:cNvSpPr>
            <a:spLocks noGrp="1"/>
          </p:cNvSpPr>
          <p:nvPr>
            <p:ph sz="half" idx="1"/>
          </p:nvPr>
        </p:nvSpPr>
        <p:spPr>
          <a:xfrm>
            <a:off x="838200" y="1325034"/>
            <a:ext cx="10515600" cy="4349749"/>
          </a:xfrm>
        </p:spPr>
        <p:txBody>
          <a:bodyPr>
            <a:noAutofit/>
          </a:bodyPr>
          <a:lstStyle>
            <a:lvl1pPr marL="380990" indent="-380990" algn="l">
              <a:buFontTx/>
              <a:buBlip>
                <a:blip r:embed="rId2"/>
              </a:buBlip>
              <a:tabLst/>
              <a:defRPr sz="2667"/>
            </a:lvl1pPr>
            <a:lvl2pPr marL="846646" indent="-237061">
              <a:buFont typeface="Arial" charset="0"/>
              <a:buChar char="•"/>
              <a:tabLst/>
              <a:defRPr sz="2400">
                <a:solidFill>
                  <a:schemeClr val="tx2"/>
                </a:solidFill>
              </a:defRPr>
            </a:lvl2pPr>
            <a:lvl3pPr marL="1454114" indent="-234945">
              <a:buFontTx/>
              <a:buBlip>
                <a:blip r:embed="rId3"/>
              </a:buBlip>
              <a:tabLst/>
              <a:defRPr sz="1867"/>
            </a:lvl3pPr>
            <a:lvl4pPr marL="2063699" indent="-234945">
              <a:buFont typeface="Wingdings" charset="2"/>
              <a:buChar char="§"/>
              <a:tabLst/>
              <a:defRPr sz="1600">
                <a:solidFill>
                  <a:schemeClr val="tx2"/>
                </a:solidFill>
              </a:defRPr>
            </a:lvl4pPr>
            <a:lvl5pPr marL="2673284" indent="-234945">
              <a:buFont typeface="Wingdings" charset="2"/>
              <a:buChar char="§"/>
              <a:tabLst/>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dirty="0"/>
              <a:t>myEvolv Peer Training Summit</a:t>
            </a:r>
          </a:p>
        </p:txBody>
      </p:sp>
    </p:spTree>
    <p:extLst>
      <p:ext uri="{BB962C8B-B14F-4D97-AF65-F5344CB8AC3E}">
        <p14:creationId xmlns:p14="http://schemas.microsoft.com/office/powerpoint/2010/main" val="945224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ne Column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sp>
        <p:nvSpPr>
          <p:cNvPr id="3" name="Content Placeholder 2"/>
          <p:cNvSpPr>
            <a:spLocks noGrp="1"/>
          </p:cNvSpPr>
          <p:nvPr>
            <p:ph sz="half" idx="1"/>
          </p:nvPr>
        </p:nvSpPr>
        <p:spPr>
          <a:xfrm>
            <a:off x="838200" y="1482771"/>
            <a:ext cx="10515600" cy="4349749"/>
          </a:xfrm>
        </p:spPr>
        <p:txBody>
          <a:bodyPr>
            <a:noAutofit/>
          </a:bodyPr>
          <a:lstStyle>
            <a:lvl1pPr marL="380990" indent="-380990" algn="l">
              <a:buFontTx/>
              <a:buBlip>
                <a:blip r:embed="rId2"/>
              </a:buBlip>
              <a:tabLst/>
              <a:defRPr sz="2667"/>
            </a:lvl1pPr>
            <a:lvl2pPr marL="846646" indent="-237061">
              <a:buFont typeface="Arial" charset="0"/>
              <a:buChar char="•"/>
              <a:tabLst/>
              <a:defRPr sz="2400">
                <a:solidFill>
                  <a:schemeClr val="tx2"/>
                </a:solidFill>
              </a:defRPr>
            </a:lvl2pPr>
            <a:lvl3pPr marL="1454114" indent="-234945">
              <a:buFontTx/>
              <a:buBlip>
                <a:blip r:embed="rId3"/>
              </a:buBlip>
              <a:tabLst/>
              <a:defRPr sz="1867"/>
            </a:lvl3pPr>
            <a:lvl4pPr marL="2063699" indent="-234945">
              <a:buFont typeface="Wingdings" charset="2"/>
              <a:buChar char="§"/>
              <a:tabLst/>
              <a:defRPr sz="1600">
                <a:solidFill>
                  <a:schemeClr val="tx2"/>
                </a:solidFill>
              </a:defRPr>
            </a:lvl4pPr>
            <a:lvl5pPr marL="2673284" indent="-234945">
              <a:buFont typeface="Wingdings" charset="2"/>
              <a:buChar char="§"/>
              <a:tabLst/>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dirty="0"/>
              <a:t>myEvolv Peer Training Summit</a:t>
            </a:r>
          </a:p>
        </p:txBody>
      </p:sp>
      <p:sp>
        <p:nvSpPr>
          <p:cNvPr id="5" name="Text Placeholder 8"/>
          <p:cNvSpPr>
            <a:spLocks noGrp="1"/>
          </p:cNvSpPr>
          <p:nvPr>
            <p:ph type="body" sz="quarter" idx="12"/>
          </p:nvPr>
        </p:nvSpPr>
        <p:spPr>
          <a:xfrm>
            <a:off x="838200" y="924985"/>
            <a:ext cx="10515600" cy="400049"/>
          </a:xfrm>
        </p:spPr>
        <p:txBody>
          <a:bodyPr/>
          <a:lstStyle>
            <a:lvl1pPr algn="l">
              <a:defRPr sz="2133" i="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4159216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Autofit/>
          </a:bodyPr>
          <a:lstStyle/>
          <a:p>
            <a:r>
              <a:rPr lang="en-US" dirty="0"/>
              <a:t>myEvolv Peer Training Summit</a:t>
            </a:r>
          </a:p>
        </p:txBody>
      </p:sp>
      <p:sp>
        <p:nvSpPr>
          <p:cNvPr id="4"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spTree>
    <p:extLst>
      <p:ext uri="{BB962C8B-B14F-4D97-AF65-F5344CB8AC3E}">
        <p14:creationId xmlns:p14="http://schemas.microsoft.com/office/powerpoint/2010/main" val="3673803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areFabric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Autofit/>
          </a:bodyPr>
          <a:lstStyle/>
          <a:p>
            <a:r>
              <a:rPr lang="en-US" dirty="0"/>
              <a:t>myEvolv Peer Training Summit</a:t>
            </a:r>
          </a:p>
        </p:txBody>
      </p:sp>
      <p:sp>
        <p:nvSpPr>
          <p:cNvPr id="4"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pic>
        <p:nvPicPr>
          <p:cNvPr id="6" name="Picture 5">
            <a:extLst>
              <a:ext uri="{FF2B5EF4-FFF2-40B4-BE49-F238E27FC236}">
                <a16:creationId xmlns:a16="http://schemas.microsoft.com/office/drawing/2014/main" xmlns="" id="{0D05383F-ADA9-C945-B46D-367502922111}"/>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2297234" y="1516021"/>
            <a:ext cx="7332820" cy="3647704"/>
          </a:xfrm>
          <a:prstGeom prst="rect">
            <a:avLst/>
          </a:prstGeom>
        </p:spPr>
      </p:pic>
    </p:spTree>
    <p:extLst>
      <p:ext uri="{BB962C8B-B14F-4D97-AF65-F5344CB8AC3E}">
        <p14:creationId xmlns:p14="http://schemas.microsoft.com/office/powerpoint/2010/main" val="189771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ertiary Section Head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solidFill>
                  <a:srgbClr val="FFFFFF">
                    <a:lumMod val="85000"/>
                  </a:srgbClr>
                </a:solidFill>
              </a:rPr>
              <a:t>myEvolv Peer Training Summit</a:t>
            </a:r>
          </a:p>
        </p:txBody>
      </p:sp>
    </p:spTree>
    <p:extLst>
      <p:ext uri="{BB962C8B-B14F-4D97-AF65-F5344CB8AC3E}">
        <p14:creationId xmlns:p14="http://schemas.microsoft.com/office/powerpoint/2010/main" val="314105689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Sub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Autofit/>
          </a:bodyPr>
          <a:lstStyle/>
          <a:p>
            <a:r>
              <a:rPr lang="en-US" dirty="0"/>
              <a:t>myEvolv Peer Training Summit</a:t>
            </a:r>
          </a:p>
        </p:txBody>
      </p:sp>
      <p:sp>
        <p:nvSpPr>
          <p:cNvPr id="4"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sp>
        <p:nvSpPr>
          <p:cNvPr id="9" name="Text Placeholder 8"/>
          <p:cNvSpPr>
            <a:spLocks noGrp="1"/>
          </p:cNvSpPr>
          <p:nvPr>
            <p:ph type="body" sz="quarter" idx="12"/>
          </p:nvPr>
        </p:nvSpPr>
        <p:spPr>
          <a:xfrm>
            <a:off x="838200" y="924985"/>
            <a:ext cx="10515600" cy="400049"/>
          </a:xfrm>
        </p:spPr>
        <p:txBody>
          <a:bodyPr/>
          <a:lstStyle>
            <a:lvl1pPr algn="l">
              <a:defRPr sz="2133" i="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479393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840317" y="1"/>
            <a:ext cx="10515600" cy="1325033"/>
          </a:xfrm>
        </p:spPr>
        <p:txBody>
          <a:bodyPr>
            <a:noAutofit/>
          </a:bodyPr>
          <a:lstStyle>
            <a:lvl1pPr algn="l">
              <a:defRPr sz="3733"/>
            </a:lvl1pPr>
          </a:lstStyle>
          <a:p>
            <a:r>
              <a:rPr lang="en-US" dirty="0"/>
              <a:t>Click to edit Master title style</a:t>
            </a:r>
          </a:p>
        </p:txBody>
      </p:sp>
      <p:sp>
        <p:nvSpPr>
          <p:cNvPr id="3" name="Text Placeholder 2"/>
          <p:cNvSpPr>
            <a:spLocks noGrp="1"/>
          </p:cNvSpPr>
          <p:nvPr>
            <p:ph type="body" idx="1"/>
          </p:nvPr>
        </p:nvSpPr>
        <p:spPr>
          <a:xfrm>
            <a:off x="840318" y="1314450"/>
            <a:ext cx="5158316" cy="825500"/>
          </a:xfrm>
        </p:spPr>
        <p:txBody>
          <a:bodyPr anchor="b">
            <a:noAutofit/>
          </a:bodyPr>
          <a:lstStyle>
            <a:lvl1pPr marL="0" indent="0" algn="l">
              <a:buNone/>
              <a:defRPr sz="2933" b="0">
                <a:solidFill>
                  <a:srgbClr val="78AC3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840318" y="2139949"/>
            <a:ext cx="5158316" cy="3683000"/>
          </a:xfrm>
        </p:spPr>
        <p:txBody>
          <a:bodyPr>
            <a:noAutofit/>
          </a:bodyPr>
          <a:lstStyle>
            <a:lvl1pPr marL="309026" indent="-309026" algn="l">
              <a:buFontTx/>
              <a:buBlip>
                <a:blip r:embed="rId2"/>
              </a:buBlip>
              <a:tabLst/>
              <a:defRPr sz="2400"/>
            </a:lvl1pPr>
            <a:lvl2pPr marL="846646" indent="-237061" algn="l">
              <a:buFont typeface="Arial" charset="0"/>
              <a:buChar char="•"/>
              <a:tabLst/>
              <a:defRPr sz="2133"/>
            </a:lvl2pPr>
            <a:lvl3pPr marL="1454114" indent="-234945" algn="l">
              <a:buFontTx/>
              <a:buBlip>
                <a:blip r:embed="rId3"/>
              </a:buBlip>
              <a:tabLst/>
              <a:defRPr sz="1867"/>
            </a:lvl3pPr>
            <a:lvl4pPr marL="2063699" indent="-234945" algn="l">
              <a:buFont typeface="Wingdings" charset="2"/>
              <a:buChar char="§"/>
              <a:tabLst/>
              <a:defRPr sz="1600"/>
            </a:lvl4pPr>
            <a:lvl5pPr marL="2673284" indent="-234945" algn="l">
              <a:buFont typeface="Wingdings" charset="2"/>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14450"/>
            <a:ext cx="5183717" cy="825500"/>
          </a:xfrm>
        </p:spPr>
        <p:txBody>
          <a:bodyPr anchor="b">
            <a:noAutofit/>
          </a:bodyPr>
          <a:lstStyle>
            <a:lvl1pPr marL="0" indent="0" algn="l">
              <a:buNone/>
              <a:defRPr sz="2933" b="0">
                <a:solidFill>
                  <a:srgbClr val="78AC3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72200" y="2139949"/>
            <a:ext cx="5183717" cy="3683000"/>
          </a:xfrm>
        </p:spPr>
        <p:txBody>
          <a:bodyPr>
            <a:noAutofit/>
          </a:bodyPr>
          <a:lstStyle>
            <a:lvl1pPr marL="309026" indent="-309026" algn="l">
              <a:buFontTx/>
              <a:buBlip>
                <a:blip r:embed="rId2"/>
              </a:buBlip>
              <a:tabLst/>
              <a:defRPr sz="2400"/>
            </a:lvl1pPr>
            <a:lvl2pPr marL="846646" indent="-237061" algn="l">
              <a:buFont typeface="Arial" charset="0"/>
              <a:buChar char="•"/>
              <a:tabLst/>
              <a:defRPr sz="2133"/>
            </a:lvl2pPr>
            <a:lvl3pPr marL="1454114" indent="-234945" algn="l">
              <a:buFontTx/>
              <a:buBlip>
                <a:blip r:embed="rId3"/>
              </a:buBlip>
              <a:tabLst/>
              <a:defRPr sz="1867"/>
            </a:lvl3pPr>
            <a:lvl4pPr marL="2063699" indent="-234945" algn="l">
              <a:buFont typeface="Wingdings" charset="2"/>
              <a:buChar char="§"/>
              <a:tabLst/>
              <a:defRPr sz="1600"/>
            </a:lvl4pPr>
            <a:lvl5pPr marL="2673284" indent="-234945" algn="l">
              <a:buFont typeface="Wingdings" charset="2"/>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noAutofit/>
          </a:bodyPr>
          <a:lstStyle/>
          <a:p>
            <a:r>
              <a:rPr lang="en-US" dirty="0"/>
              <a:t>myEvolv Peer Training Summit</a:t>
            </a:r>
          </a:p>
        </p:txBody>
      </p:sp>
    </p:spTree>
    <p:extLst>
      <p:ext uri="{BB962C8B-B14F-4D97-AF65-F5344CB8AC3E}">
        <p14:creationId xmlns:p14="http://schemas.microsoft.com/office/powerpoint/2010/main" val="2543750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noAutofit/>
          </a:bodyPr>
          <a:lstStyle>
            <a:lvl1pPr algn="l">
              <a:defRPr sz="3733"/>
            </a:lvl1pPr>
          </a:lstStyle>
          <a:p>
            <a:r>
              <a:rPr lang="en-US" dirty="0"/>
              <a:t>Click to edit Master title style</a:t>
            </a:r>
          </a:p>
        </p:txBody>
      </p:sp>
      <p:sp>
        <p:nvSpPr>
          <p:cNvPr id="3" name="Content Placeholder 2"/>
          <p:cNvSpPr>
            <a:spLocks noGrp="1"/>
          </p:cNvSpPr>
          <p:nvPr>
            <p:ph idx="1"/>
          </p:nvPr>
        </p:nvSpPr>
        <p:spPr>
          <a:xfrm>
            <a:off x="5183717" y="988485"/>
            <a:ext cx="6172200" cy="4872567"/>
          </a:xfrm>
        </p:spPr>
        <p:txBody>
          <a:bodyPr>
            <a:noAutofit/>
          </a:bodyPr>
          <a:lstStyle>
            <a:lvl1pPr marL="380990" indent="-380990" algn="l">
              <a:buFontTx/>
              <a:buBlip>
                <a:blip r:embed="rId2"/>
              </a:buBlip>
              <a:tabLst/>
              <a:defRPr sz="2400"/>
            </a:lvl1pPr>
            <a:lvl2pPr marL="846646" indent="-237061" algn="l">
              <a:buFont typeface="Arial" charset="0"/>
              <a:buChar char="•"/>
              <a:tabLst/>
              <a:defRPr sz="2133"/>
            </a:lvl2pPr>
            <a:lvl3pPr marL="1454114" indent="-234945" algn="l">
              <a:buFontTx/>
              <a:buBlip>
                <a:blip r:embed="rId3"/>
              </a:buBlip>
              <a:tabLst/>
              <a:defRPr sz="1867"/>
            </a:lvl3pPr>
            <a:lvl4pPr marL="2063699" indent="-234945" algn="l">
              <a:buFont typeface="Wingdings" charset="2"/>
              <a:buChar char="§"/>
              <a:tabLst/>
              <a:defRPr sz="1600"/>
            </a:lvl4pPr>
            <a:lvl5pPr marL="2673284" indent="-234945" algn="l">
              <a:buFont typeface="Wingdings" charset="2"/>
              <a:buChar char="§"/>
              <a:tabLst/>
              <a:defRPr sz="16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0318" y="2057400"/>
            <a:ext cx="3932767" cy="3812117"/>
          </a:xfrm>
        </p:spPr>
        <p:txBody>
          <a:bodyPr>
            <a:noAutofit/>
          </a:bodyPr>
          <a:lstStyle>
            <a:lvl1pPr marL="0" indent="0" algn="l">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dirty="0"/>
              <a:t>Click to edit Master text styles</a:t>
            </a:r>
          </a:p>
        </p:txBody>
      </p:sp>
      <p:sp>
        <p:nvSpPr>
          <p:cNvPr id="6" name="Footer Placeholder 5"/>
          <p:cNvSpPr>
            <a:spLocks noGrp="1"/>
          </p:cNvSpPr>
          <p:nvPr>
            <p:ph type="ftr" sz="quarter" idx="11"/>
          </p:nvPr>
        </p:nvSpPr>
        <p:spPr/>
        <p:txBody>
          <a:bodyPr>
            <a:noAutofit/>
          </a:bodyPr>
          <a:lstStyle/>
          <a:p>
            <a:r>
              <a:rPr lang="en-US" dirty="0"/>
              <a:t>myEvolv Peer Training Summit</a:t>
            </a:r>
          </a:p>
        </p:txBody>
      </p:sp>
    </p:spTree>
    <p:extLst>
      <p:ext uri="{BB962C8B-B14F-4D97-AF65-F5344CB8AC3E}">
        <p14:creationId xmlns:p14="http://schemas.microsoft.com/office/powerpoint/2010/main" val="253990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noAutofit/>
          </a:bodyPr>
          <a:lstStyle>
            <a:lvl1pPr algn="l">
              <a:defRPr sz="3733"/>
            </a:lvl1pPr>
          </a:lstStyle>
          <a:p>
            <a:r>
              <a:rPr lang="en-US" dirty="0"/>
              <a:t>Click to edit Master title style</a:t>
            </a:r>
          </a:p>
        </p:txBody>
      </p:sp>
      <p:sp>
        <p:nvSpPr>
          <p:cNvPr id="3" name="Picture Placeholder 2"/>
          <p:cNvSpPr>
            <a:spLocks noGrp="1"/>
          </p:cNvSpPr>
          <p:nvPr>
            <p:ph type="pic" idx="1"/>
          </p:nvPr>
        </p:nvSpPr>
        <p:spPr>
          <a:xfrm>
            <a:off x="5183717" y="988485"/>
            <a:ext cx="6172200" cy="4872567"/>
          </a:xfrm>
        </p:spPr>
        <p:txBody>
          <a:bodyPr>
            <a:noAutofit/>
          </a:bodyPr>
          <a:lstStyle>
            <a:lvl1pPr marL="0" indent="0" algn="l">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840318" y="2057400"/>
            <a:ext cx="3932767" cy="3812117"/>
          </a:xfrm>
        </p:spPr>
        <p:txBody>
          <a:bodyPr>
            <a:noAutofit/>
          </a:bodyPr>
          <a:lstStyle>
            <a:lvl1pPr marL="0" indent="0" algn="l">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6" name="Footer Placeholder 5"/>
          <p:cNvSpPr>
            <a:spLocks noGrp="1"/>
          </p:cNvSpPr>
          <p:nvPr>
            <p:ph type="ftr" sz="quarter" idx="11"/>
          </p:nvPr>
        </p:nvSpPr>
        <p:spPr/>
        <p:txBody>
          <a:bodyPr>
            <a:noAutofit/>
          </a:bodyPr>
          <a:lstStyle>
            <a:lvl1pPr algn="ctr">
              <a:defRPr/>
            </a:lvl1pPr>
          </a:lstStyle>
          <a:p>
            <a:r>
              <a:rPr lang="en-US" dirty="0"/>
              <a:t>myEvolv Peer Training Summit</a:t>
            </a:r>
          </a:p>
        </p:txBody>
      </p:sp>
    </p:spTree>
    <p:extLst>
      <p:ext uri="{BB962C8B-B14F-4D97-AF65-F5344CB8AC3E}">
        <p14:creationId xmlns:p14="http://schemas.microsoft.com/office/powerpoint/2010/main" val="2712686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37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s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F66F3A2-4C7F-ED43-BD03-7C338BA51151}"/>
              </a:ext>
            </a:extLst>
          </p:cNvPr>
          <p:cNvSpPr/>
          <p:nvPr userDrawn="1"/>
        </p:nvSpPr>
        <p:spPr>
          <a:xfrm>
            <a:off x="6083917" y="0"/>
            <a:ext cx="6108083" cy="6553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srgbClr val="FFFFFF"/>
              </a:solidFill>
            </a:endParaRPr>
          </a:p>
        </p:txBody>
      </p:sp>
    </p:spTree>
    <p:extLst>
      <p:ext uri="{BB962C8B-B14F-4D97-AF65-F5344CB8AC3E}">
        <p14:creationId xmlns:p14="http://schemas.microsoft.com/office/powerpoint/2010/main" val="2540583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6D22F896-40B5-4ADD-8801-0D06FADFA095}" type="slidenum">
              <a:rPr lang="en-US" smtClean="0"/>
              <a:t>‹#›</a:t>
            </a:fld>
            <a:endParaRPr lang="en-US" dirty="0"/>
          </a:p>
        </p:txBody>
      </p:sp>
      <p:pic>
        <p:nvPicPr>
          <p:cNvPr id="3" name="Picture 2" descr="A close up of a logo&#10;&#10;Description automatically generated">
            <a:extLst>
              <a:ext uri="{FF2B5EF4-FFF2-40B4-BE49-F238E27FC236}">
                <a16:creationId xmlns:a16="http://schemas.microsoft.com/office/drawing/2014/main" xmlns="" id="{F82B3D17-996B-4859-9021-656A6967E9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59" y="114300"/>
            <a:ext cx="1136877" cy="787610"/>
          </a:xfrm>
          <a:prstGeom prst="rect">
            <a:avLst/>
          </a:prstGeom>
        </p:spPr>
      </p:pic>
      <p:sp>
        <p:nvSpPr>
          <p:cNvPr id="17" name="Footer Placeholder 16"/>
          <p:cNvSpPr>
            <a:spLocks noGrp="1"/>
          </p:cNvSpPr>
          <p:nvPr>
            <p:ph type="ftr" sz="quarter" idx="11"/>
          </p:nvPr>
        </p:nvSpPr>
        <p:spPr>
          <a:xfrm>
            <a:off x="7665165" y="4277559"/>
            <a:ext cx="3428286" cy="1004566"/>
          </a:xfrm>
        </p:spPr>
        <p:txBody>
          <a:bodyPr/>
          <a:lstStyle>
            <a:lvl1pPr algn="ctr">
              <a:spcAft>
                <a:spcPts val="300"/>
              </a:spcAft>
              <a:defRPr lang="en-US" sz="1600" b="1" dirty="0" smtClean="0"/>
            </a:lvl1pPr>
          </a:lstStyle>
          <a:p>
            <a:r>
              <a:rPr lang="en-US" dirty="0"/>
              <a:t>myEvolv Peer Training Summit</a:t>
            </a:r>
          </a:p>
        </p:txBody>
      </p:sp>
    </p:spTree>
    <p:extLst>
      <p:ext uri="{BB962C8B-B14F-4D97-AF65-F5344CB8AC3E}">
        <p14:creationId xmlns:p14="http://schemas.microsoft.com/office/powerpoint/2010/main" val="355373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0" y="6345936"/>
            <a:ext cx="2019300" cy="457200"/>
          </a:xfrm>
        </p:spPr>
        <p:txBody>
          <a:bodyPr/>
          <a:lstStyle>
            <a:lvl1pPr>
              <a:defRPr/>
            </a:lvl1pPr>
          </a:lstStyle>
          <a:p>
            <a:pPr defTabSz="609585"/>
            <a:r>
              <a:rPr lang="en-US" dirty="0">
                <a:solidFill>
                  <a:srgbClr val="FFFFFF">
                    <a:lumMod val="85000"/>
                  </a:srgbClr>
                </a:solidFill>
              </a:rPr>
              <a:t>myEvolv Peer Training Summit</a:t>
            </a:r>
          </a:p>
        </p:txBody>
      </p:sp>
      <p:sp>
        <p:nvSpPr>
          <p:cNvPr id="4" name="Date Placeholder 3"/>
          <p:cNvSpPr>
            <a:spLocks noGrp="1"/>
          </p:cNvSpPr>
          <p:nvPr>
            <p:ph type="dt" sz="half" idx="10"/>
          </p:nvPr>
        </p:nvSpPr>
        <p:spPr>
          <a:xfrm>
            <a:off x="2019300" y="6358509"/>
            <a:ext cx="1714502" cy="457200"/>
          </a:xfrm>
        </p:spPr>
        <p:txBody>
          <a:bodyPr/>
          <a:lstStyle>
            <a:lvl1pPr>
              <a:defRPr/>
            </a:lvl1pPr>
          </a:lstStyle>
          <a:p>
            <a:fld id="{B9722C32-0FDE-4012-B763-FA139D109E5D}" type="datetime1">
              <a:rPr lang="en-US" smtClean="0"/>
              <a:t>11/5/2019</a:t>
            </a:fld>
            <a:endParaRPr lang="en-US" dirty="0"/>
          </a:p>
        </p:txBody>
      </p:sp>
      <p:sp>
        <p:nvSpPr>
          <p:cNvPr id="6" name="Slide Number Placeholder 5"/>
          <p:cNvSpPr>
            <a:spLocks noGrp="1"/>
          </p:cNvSpPr>
          <p:nvPr>
            <p:ph type="sldNum" sz="quarter" idx="12"/>
          </p:nvPr>
        </p:nvSpPr>
        <p:spPr>
          <a:xfrm>
            <a:off x="10906127" y="6358509"/>
            <a:ext cx="1016000" cy="365760"/>
          </a:xfrm>
        </p:spPr>
        <p:txBody>
          <a:bodyPr/>
          <a:lstStyle>
            <a:lvl1pPr>
              <a:defRPr>
                <a:solidFill>
                  <a:schemeClr val="bg2">
                    <a:lumMod val="50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13960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a:xfrm>
            <a:off x="7010400" y="612648"/>
            <a:ext cx="1962150" cy="457200"/>
          </a:xfrm>
        </p:spPr>
        <p:txBody>
          <a:bodyPr/>
          <a:lstStyle>
            <a:lvl1pPr>
              <a:defRPr/>
            </a:lvl1pPr>
          </a:lstStyle>
          <a:p>
            <a:r>
              <a:rPr lang="en-US" dirty="0">
                <a:solidFill>
                  <a:srgbClr val="FFFFFF">
                    <a:lumMod val="85000"/>
                  </a:srgbClr>
                </a:solidFill>
              </a:rPr>
              <a:t>myEvolv Peer Training Summit</a:t>
            </a:r>
          </a:p>
        </p:txBody>
      </p:sp>
      <p:sp>
        <p:nvSpPr>
          <p:cNvPr id="4" name="Date Placeholder 3"/>
          <p:cNvSpPr>
            <a:spLocks noGrp="1"/>
          </p:cNvSpPr>
          <p:nvPr>
            <p:ph type="dt" sz="half" idx="10"/>
          </p:nvPr>
        </p:nvSpPr>
        <p:spPr>
          <a:xfrm>
            <a:off x="8972550" y="612648"/>
            <a:ext cx="1600202" cy="457200"/>
          </a:xfrm>
        </p:spPr>
        <p:txBody>
          <a:bodyPr/>
          <a:lstStyle>
            <a:lvl1pPr>
              <a:defRPr/>
            </a:lvl1pPr>
          </a:lstStyle>
          <a:p>
            <a:pPr defTabSz="609585"/>
            <a:fld id="{D5CFD060-CFC3-4C0A-8D38-4AA5BBC9D542}" type="datetime1">
              <a:rPr lang="en-US" smtClean="0">
                <a:solidFill>
                  <a:srgbClr val="003B5C"/>
                </a:solidFill>
              </a:rPr>
              <a:t>11/5/2019</a:t>
            </a:fld>
            <a:endParaRPr lang="en-US" dirty="0">
              <a:solidFill>
                <a:srgbClr val="003B5C"/>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421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a:xfrm>
            <a:off x="225879" y="6401127"/>
            <a:ext cx="2000250" cy="457200"/>
          </a:xfrm>
        </p:spPr>
        <p:txBody>
          <a:bodyPr/>
          <a:lstStyle>
            <a:lvl1pPr>
              <a:defRPr/>
            </a:lvl1pPr>
          </a:lstStyle>
          <a:p>
            <a:pPr defTabSz="609585"/>
            <a:r>
              <a:rPr lang="en-US" dirty="0">
                <a:solidFill>
                  <a:srgbClr val="FFFFFF">
                    <a:lumMod val="85000"/>
                  </a:srgbClr>
                </a:solidFill>
              </a:rPr>
              <a:t>myEvolv Peer Training Summit</a:t>
            </a:r>
          </a:p>
        </p:txBody>
      </p:sp>
      <p:sp>
        <p:nvSpPr>
          <p:cNvPr id="5" name="Date Placeholder 4"/>
          <p:cNvSpPr>
            <a:spLocks noGrp="1"/>
          </p:cNvSpPr>
          <p:nvPr>
            <p:ph type="dt" sz="half" idx="10"/>
          </p:nvPr>
        </p:nvSpPr>
        <p:spPr>
          <a:xfrm>
            <a:off x="2237922" y="6401127"/>
            <a:ext cx="1717548" cy="457200"/>
          </a:xfrm>
        </p:spPr>
        <p:txBody>
          <a:bodyPr/>
          <a:lstStyle>
            <a:lvl1pPr>
              <a:defRPr/>
            </a:lvl1pPr>
          </a:lstStyle>
          <a:p>
            <a:fld id="{5E83ED45-84C8-4210-9E8A-ACF7A49B27DE}" type="datetime1">
              <a:rPr lang="en-US" smtClean="0"/>
              <a:t>11/5/2019</a:t>
            </a:fld>
            <a:endParaRPr lang="en-US" dirty="0"/>
          </a:p>
        </p:txBody>
      </p:sp>
      <p:sp>
        <p:nvSpPr>
          <p:cNvPr id="7" name="Slide Number Placeholder 6"/>
          <p:cNvSpPr>
            <a:spLocks noGrp="1"/>
          </p:cNvSpPr>
          <p:nvPr>
            <p:ph type="sldNum" sz="quarter" idx="12"/>
          </p:nvPr>
        </p:nvSpPr>
        <p:spPr>
          <a:xfrm>
            <a:off x="10734548" y="6401127"/>
            <a:ext cx="1016000" cy="365760"/>
          </a:xfrm>
        </p:spPr>
        <p:txBody>
          <a:bodyPr/>
          <a:lstStyle>
            <a:lvl1pPr>
              <a:defRPr>
                <a:solidFill>
                  <a:schemeClr val="bg2">
                    <a:lumMod val="50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0076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sp>
        <p:nvSpPr>
          <p:cNvPr id="3" name="Content Placeholder 2"/>
          <p:cNvSpPr>
            <a:spLocks noGrp="1"/>
          </p:cNvSpPr>
          <p:nvPr>
            <p:ph sz="half" idx="1"/>
          </p:nvPr>
        </p:nvSpPr>
        <p:spPr>
          <a:xfrm>
            <a:off x="838200" y="1325034"/>
            <a:ext cx="5156200" cy="4349749"/>
          </a:xfrm>
        </p:spPr>
        <p:txBody>
          <a:bodyPr>
            <a:noAutofit/>
          </a:bodyPr>
          <a:lstStyle>
            <a:lvl1pPr marL="380990" indent="-380990" algn="l">
              <a:buFontTx/>
              <a:buBlip>
                <a:blip r:embed="rId2"/>
              </a:buBlip>
              <a:tabLst/>
              <a:defRPr sz="2400"/>
            </a:lvl1pPr>
            <a:lvl2pPr marL="846646" indent="-237061">
              <a:buFont typeface="Arial" charset="0"/>
              <a:buChar char="•"/>
              <a:tabLst/>
              <a:defRPr sz="2133"/>
            </a:lvl2pPr>
            <a:lvl3pPr marL="1454114" indent="-234945">
              <a:buFontTx/>
              <a:buBlip>
                <a:blip r:embed="rId3"/>
              </a:buBlip>
              <a:tabLst/>
              <a:defRPr sz="1867"/>
            </a:lvl3pPr>
            <a:lvl4pPr marL="2063699" indent="-234945">
              <a:buFont typeface="Wingdings" charset="2"/>
              <a:buChar char="§"/>
              <a:tabLst/>
              <a:defRPr sz="1600"/>
            </a:lvl4pPr>
            <a:lvl5pPr marL="2673284" indent="-234945">
              <a:buFont typeface="Wingdings" charset="2"/>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25034"/>
            <a:ext cx="5156200" cy="4349749"/>
          </a:xfrm>
        </p:spPr>
        <p:txBody>
          <a:bodyPr>
            <a:noAutofit/>
          </a:bodyPr>
          <a:lstStyle>
            <a:lvl1pPr marL="380990" indent="-380990" algn="l">
              <a:buFontTx/>
              <a:buBlip>
                <a:blip r:embed="rId2"/>
              </a:buBlip>
              <a:tabLst/>
              <a:defRPr sz="2400"/>
            </a:lvl1pPr>
            <a:lvl2pPr marL="846646" indent="-237061" algn="l">
              <a:buFont typeface="Arial" charset="0"/>
              <a:buChar char="•"/>
              <a:tabLst/>
              <a:defRPr sz="2133"/>
            </a:lvl2pPr>
            <a:lvl3pPr marL="1454114" indent="-234945" algn="l">
              <a:buFontTx/>
              <a:buBlip>
                <a:blip r:embed="rId3"/>
              </a:buBlip>
              <a:tabLst/>
              <a:defRPr sz="1867"/>
            </a:lvl3pPr>
            <a:lvl4pPr marL="2063699" indent="-234945" algn="l">
              <a:buFont typeface="Wingdings" charset="2"/>
              <a:buChar char="§"/>
              <a:tabLst/>
              <a:defRPr sz="1600"/>
            </a:lvl4pPr>
            <a:lvl5pPr marL="2673284" indent="-234945" algn="l">
              <a:buFont typeface="Wingdings" charset="2"/>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dirty="0">
                <a:solidFill>
                  <a:srgbClr val="FFFFFF">
                    <a:lumMod val="85000"/>
                  </a:srgbClr>
                </a:solidFill>
              </a:rPr>
              <a:t>myEvolv Peer Training Summit</a:t>
            </a:r>
          </a:p>
        </p:txBody>
      </p:sp>
    </p:spTree>
    <p:extLst>
      <p:ext uri="{BB962C8B-B14F-4D97-AF65-F5344CB8AC3E}">
        <p14:creationId xmlns:p14="http://schemas.microsoft.com/office/powerpoint/2010/main" val="113951191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a:xfrm>
            <a:off x="-1" y="6362700"/>
            <a:ext cx="1959429" cy="457200"/>
          </a:xfrm>
        </p:spPr>
        <p:txBody>
          <a:bodyPr rtlCol="0"/>
          <a:lstStyle/>
          <a:p>
            <a:pPr defTabSz="609585"/>
            <a:r>
              <a:rPr lang="en-US" dirty="0">
                <a:solidFill>
                  <a:srgbClr val="FFFFFF">
                    <a:lumMod val="85000"/>
                  </a:srgbClr>
                </a:solidFill>
              </a:rPr>
              <a:t>myEvolv Peer Training Summit</a:t>
            </a:r>
          </a:p>
        </p:txBody>
      </p:sp>
      <p:sp>
        <p:nvSpPr>
          <p:cNvPr id="26" name="Date Placeholder 25"/>
          <p:cNvSpPr>
            <a:spLocks noGrp="1"/>
          </p:cNvSpPr>
          <p:nvPr>
            <p:ph type="dt" sz="half" idx="10"/>
          </p:nvPr>
        </p:nvSpPr>
        <p:spPr>
          <a:xfrm>
            <a:off x="1959427" y="6362700"/>
            <a:ext cx="1559379" cy="457200"/>
          </a:xfrm>
        </p:spPr>
        <p:txBody>
          <a:bodyPr rtlCol="0"/>
          <a:lstStyle/>
          <a:p>
            <a:fld id="{C8E9AF9B-FF28-4996-A7F8-A42031C24F58}" type="datetime1">
              <a:rPr lang="en-US" smtClean="0"/>
              <a:t>11/5/2019</a:t>
            </a:fld>
            <a:endParaRPr lang="en-US" dirty="0"/>
          </a:p>
        </p:txBody>
      </p:sp>
      <p:sp>
        <p:nvSpPr>
          <p:cNvPr id="27" name="Slide Number Placeholder 26"/>
          <p:cNvSpPr>
            <a:spLocks noGrp="1"/>
          </p:cNvSpPr>
          <p:nvPr>
            <p:ph type="sldNum" sz="quarter" idx="11"/>
          </p:nvPr>
        </p:nvSpPr>
        <p:spPr>
          <a:xfrm>
            <a:off x="10964962" y="6362700"/>
            <a:ext cx="1016000" cy="365760"/>
          </a:xfrm>
        </p:spPr>
        <p:txBody>
          <a:bodyPr rtlCol="0"/>
          <a:lstStyle>
            <a:lvl1pPr>
              <a:defRPr>
                <a:solidFill>
                  <a:schemeClr val="bg2">
                    <a:lumMod val="50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3510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1" y="6362700"/>
            <a:ext cx="1983921" cy="457200"/>
          </a:xfrm>
        </p:spPr>
        <p:txBody>
          <a:bodyPr/>
          <a:lstStyle/>
          <a:p>
            <a:r>
              <a:rPr lang="en-US" dirty="0">
                <a:solidFill>
                  <a:srgbClr val="FFFFFF">
                    <a:lumMod val="85000"/>
                  </a:srgbClr>
                </a:solidFill>
              </a:rPr>
              <a:t>myEvolv Peer Training Summit</a:t>
            </a:r>
          </a:p>
        </p:txBody>
      </p:sp>
      <p:sp>
        <p:nvSpPr>
          <p:cNvPr id="3" name="Date Placeholder 2"/>
          <p:cNvSpPr>
            <a:spLocks noGrp="1"/>
          </p:cNvSpPr>
          <p:nvPr>
            <p:ph type="dt" sz="half" idx="10"/>
          </p:nvPr>
        </p:nvSpPr>
        <p:spPr>
          <a:xfrm>
            <a:off x="1983919" y="6362700"/>
            <a:ext cx="1600201" cy="457200"/>
          </a:xfrm>
        </p:spPr>
        <p:txBody>
          <a:bodyPr/>
          <a:lstStyle/>
          <a:p>
            <a:fld id="{17B621A7-1C65-4679-A3D7-B508E1D59060}" type="datetime1">
              <a:rPr lang="en-US" smtClean="0"/>
              <a:t>11/5/2019</a:t>
            </a:fld>
            <a:endParaRPr lang="en-US" dirty="0"/>
          </a:p>
        </p:txBody>
      </p:sp>
      <p:sp>
        <p:nvSpPr>
          <p:cNvPr id="5" name="Slide Number Placeholder 4"/>
          <p:cNvSpPr>
            <a:spLocks noGrp="1"/>
          </p:cNvSpPr>
          <p:nvPr>
            <p:ph type="sldNum" sz="quarter" idx="12"/>
          </p:nvPr>
        </p:nvSpPr>
        <p:spPr>
          <a:xfrm>
            <a:off x="11074400" y="6408420"/>
            <a:ext cx="1016000" cy="365760"/>
          </a:xfrm>
        </p:spPr>
        <p:txBody>
          <a:bodyPr/>
          <a:lstStyle>
            <a:lvl1pPr>
              <a:defRPr>
                <a:solidFill>
                  <a:schemeClr val="bg2">
                    <a:lumMod val="50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5491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7906" y="6362700"/>
            <a:ext cx="2092779" cy="457200"/>
          </a:xfrm>
        </p:spPr>
        <p:txBody>
          <a:bodyPr/>
          <a:lstStyle/>
          <a:p>
            <a:r>
              <a:rPr lang="en-US" dirty="0"/>
              <a:t>myEvolv Peer Training Summit</a:t>
            </a:r>
          </a:p>
        </p:txBody>
      </p:sp>
      <p:sp>
        <p:nvSpPr>
          <p:cNvPr id="2" name="Date Placeholder 1"/>
          <p:cNvSpPr>
            <a:spLocks noGrp="1"/>
          </p:cNvSpPr>
          <p:nvPr>
            <p:ph type="dt" sz="half" idx="10"/>
          </p:nvPr>
        </p:nvSpPr>
        <p:spPr>
          <a:xfrm>
            <a:off x="2220685" y="6362700"/>
            <a:ext cx="1624694" cy="457200"/>
          </a:xfrm>
        </p:spPr>
        <p:txBody>
          <a:bodyPr/>
          <a:lstStyle/>
          <a:p>
            <a:fld id="{F03337CC-B2A9-4C9F-962E-A68164DA18E6}" type="datetime1">
              <a:rPr lang="en-US" smtClean="0"/>
              <a:t>11/5/2019</a:t>
            </a:fld>
            <a:endParaRPr lang="en-US" dirty="0"/>
          </a:p>
        </p:txBody>
      </p:sp>
      <p:sp>
        <p:nvSpPr>
          <p:cNvPr id="4" name="Slide Number Placeholder 3"/>
          <p:cNvSpPr>
            <a:spLocks noGrp="1"/>
          </p:cNvSpPr>
          <p:nvPr>
            <p:ph type="sldNum" sz="quarter" idx="12"/>
          </p:nvPr>
        </p:nvSpPr>
        <p:spPr>
          <a:xfrm>
            <a:off x="11040256" y="6362700"/>
            <a:ext cx="1016000" cy="365760"/>
          </a:xfrm>
        </p:spPr>
        <p:txBody>
          <a:bodyPr/>
          <a:lstStyle>
            <a:lvl1pPr>
              <a:defRPr>
                <a:solidFill>
                  <a:schemeClr val="bg2">
                    <a:lumMod val="50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69401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136071" y="6352770"/>
            <a:ext cx="2296885" cy="457200"/>
          </a:xfrm>
        </p:spPr>
        <p:txBody>
          <a:bodyPr/>
          <a:lstStyle/>
          <a:p>
            <a:r>
              <a:rPr lang="en-US" dirty="0">
                <a:solidFill>
                  <a:srgbClr val="FFFFFF">
                    <a:lumMod val="85000"/>
                  </a:srgbClr>
                </a:solidFill>
              </a:rPr>
              <a:t>myEvolv Peer Training Summit</a:t>
            </a:r>
          </a:p>
        </p:txBody>
      </p:sp>
      <p:sp>
        <p:nvSpPr>
          <p:cNvPr id="5" name="Date Placeholder 4"/>
          <p:cNvSpPr>
            <a:spLocks noGrp="1"/>
          </p:cNvSpPr>
          <p:nvPr>
            <p:ph type="dt" sz="half" idx="10"/>
          </p:nvPr>
        </p:nvSpPr>
        <p:spPr>
          <a:xfrm>
            <a:off x="2432955" y="6352770"/>
            <a:ext cx="1673681" cy="457200"/>
          </a:xfrm>
        </p:spPr>
        <p:txBody>
          <a:bodyPr/>
          <a:lstStyle/>
          <a:p>
            <a:fld id="{C2B971EE-4539-45EE-A934-183DF835DAC7}" type="datetime1">
              <a:rPr lang="en-US" smtClean="0"/>
              <a:t>11/5/2019</a:t>
            </a:fld>
            <a:endParaRPr lang="en-US" dirty="0"/>
          </a:p>
        </p:txBody>
      </p:sp>
      <p:sp>
        <p:nvSpPr>
          <p:cNvPr id="7" name="Slide Number Placeholder 6"/>
          <p:cNvSpPr>
            <a:spLocks noGrp="1"/>
          </p:cNvSpPr>
          <p:nvPr>
            <p:ph type="sldNum" sz="quarter" idx="12"/>
          </p:nvPr>
        </p:nvSpPr>
        <p:spPr>
          <a:xfrm>
            <a:off x="10972800" y="6310993"/>
            <a:ext cx="1016000" cy="365760"/>
          </a:xfrm>
        </p:spPr>
        <p:txBody>
          <a:bodyPr/>
          <a:lstStyle>
            <a:lvl1pPr>
              <a:defRPr>
                <a:solidFill>
                  <a:schemeClr val="bg2">
                    <a:lumMod val="50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06535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5442" y="6362700"/>
            <a:ext cx="1986643" cy="457200"/>
          </a:xfrm>
        </p:spPr>
        <p:txBody>
          <a:bodyPr/>
          <a:lstStyle/>
          <a:p>
            <a:r>
              <a:rPr lang="en-US" dirty="0">
                <a:solidFill>
                  <a:srgbClr val="FFFFFF">
                    <a:lumMod val="85000"/>
                  </a:srgbClr>
                </a:solidFill>
              </a:rPr>
              <a:t>myEvolv Peer Training Summit</a:t>
            </a:r>
          </a:p>
        </p:txBody>
      </p:sp>
      <p:sp>
        <p:nvSpPr>
          <p:cNvPr id="5" name="Date Placeholder 4"/>
          <p:cNvSpPr>
            <a:spLocks noGrp="1"/>
          </p:cNvSpPr>
          <p:nvPr>
            <p:ph type="dt" sz="half" idx="10"/>
          </p:nvPr>
        </p:nvSpPr>
        <p:spPr>
          <a:xfrm>
            <a:off x="1992085" y="6362700"/>
            <a:ext cx="1583872" cy="457200"/>
          </a:xfrm>
        </p:spPr>
        <p:txBody>
          <a:bodyPr/>
          <a:lstStyle/>
          <a:p>
            <a:fld id="{D9053E1D-45F8-4F3E-AA0A-2E30CA0F7926}" type="datetime1">
              <a:rPr lang="en-US" smtClean="0"/>
              <a:t>11/5/2019</a:t>
            </a:fld>
            <a:endParaRPr lang="en-US" dirty="0"/>
          </a:p>
        </p:txBody>
      </p:sp>
      <p:sp>
        <p:nvSpPr>
          <p:cNvPr id="7" name="Slide Number Placeholder 6"/>
          <p:cNvSpPr>
            <a:spLocks noGrp="1"/>
          </p:cNvSpPr>
          <p:nvPr>
            <p:ph type="sldNum" sz="quarter" idx="12"/>
          </p:nvPr>
        </p:nvSpPr>
        <p:spPr>
          <a:xfrm>
            <a:off x="11064324" y="6362700"/>
            <a:ext cx="1016000" cy="365760"/>
          </a:xfrm>
        </p:spPr>
        <p:txBody>
          <a:bodyPr/>
          <a:lstStyle>
            <a:lvl1pPr>
              <a:defRPr>
                <a:solidFill>
                  <a:schemeClr val="bg2">
                    <a:lumMod val="50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9454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87084" y="6345936"/>
            <a:ext cx="2092779" cy="457200"/>
          </a:xfrm>
        </p:spPr>
        <p:txBody>
          <a:bodyPr/>
          <a:lstStyle/>
          <a:p>
            <a:pPr defTabSz="609585"/>
            <a:r>
              <a:rPr lang="en-US" dirty="0">
                <a:solidFill>
                  <a:srgbClr val="FFFFFF">
                    <a:lumMod val="85000"/>
                  </a:srgbClr>
                </a:solidFill>
              </a:rPr>
              <a:t>myEvolv Peer Training Summit</a:t>
            </a:r>
          </a:p>
        </p:txBody>
      </p:sp>
      <p:sp>
        <p:nvSpPr>
          <p:cNvPr id="4" name="Date Placeholder 3"/>
          <p:cNvSpPr>
            <a:spLocks noGrp="1"/>
          </p:cNvSpPr>
          <p:nvPr>
            <p:ph type="dt" sz="half" idx="10"/>
          </p:nvPr>
        </p:nvSpPr>
        <p:spPr>
          <a:xfrm>
            <a:off x="2179863" y="6345936"/>
            <a:ext cx="1608366" cy="457200"/>
          </a:xfrm>
        </p:spPr>
        <p:txBody>
          <a:bodyPr/>
          <a:lstStyle/>
          <a:p>
            <a:fld id="{F09BB1B4-71DC-4F1B-B926-B05397893AC1}" type="datetime1">
              <a:rPr lang="en-US" smtClean="0"/>
              <a:t>11/5/2019</a:t>
            </a:fld>
            <a:endParaRPr lang="en-US" dirty="0"/>
          </a:p>
        </p:txBody>
      </p:sp>
      <p:sp>
        <p:nvSpPr>
          <p:cNvPr id="6" name="Slide Number Placeholder 5"/>
          <p:cNvSpPr>
            <a:spLocks noGrp="1"/>
          </p:cNvSpPr>
          <p:nvPr>
            <p:ph type="sldNum" sz="quarter" idx="12"/>
          </p:nvPr>
        </p:nvSpPr>
        <p:spPr>
          <a:xfrm>
            <a:off x="11074400" y="6391656"/>
            <a:ext cx="1016000" cy="365760"/>
          </a:xfrm>
        </p:spPr>
        <p:txBody>
          <a:bodyPr/>
          <a:lstStyle>
            <a:lvl1pPr>
              <a:defRPr>
                <a:solidFill>
                  <a:schemeClr val="bg2">
                    <a:lumMod val="50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7663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13606" y="6362700"/>
            <a:ext cx="1937657" cy="457200"/>
          </a:xfrm>
        </p:spPr>
        <p:txBody>
          <a:bodyPr/>
          <a:lstStyle/>
          <a:p>
            <a:pPr defTabSz="609585"/>
            <a:r>
              <a:rPr lang="en-US" dirty="0">
                <a:solidFill>
                  <a:srgbClr val="FFFFFF">
                    <a:lumMod val="85000"/>
                  </a:srgbClr>
                </a:solidFill>
              </a:rPr>
              <a:t>myEvolv Peer Training Summit</a:t>
            </a:r>
          </a:p>
        </p:txBody>
      </p:sp>
      <p:sp>
        <p:nvSpPr>
          <p:cNvPr id="4" name="Date Placeholder 3"/>
          <p:cNvSpPr>
            <a:spLocks noGrp="1"/>
          </p:cNvSpPr>
          <p:nvPr>
            <p:ph type="dt" sz="half" idx="10"/>
          </p:nvPr>
        </p:nvSpPr>
        <p:spPr>
          <a:xfrm>
            <a:off x="1951262" y="6343977"/>
            <a:ext cx="1592037" cy="457200"/>
          </a:xfrm>
        </p:spPr>
        <p:txBody>
          <a:bodyPr/>
          <a:lstStyle/>
          <a:p>
            <a:fld id="{A37F677A-0023-42CF-AC66-27D73CF1B237}" type="datetime1">
              <a:rPr lang="en-US" smtClean="0"/>
              <a:t>11/5/2019</a:t>
            </a:fld>
            <a:endParaRPr lang="en-US" dirty="0"/>
          </a:p>
        </p:txBody>
      </p:sp>
      <p:sp>
        <p:nvSpPr>
          <p:cNvPr id="6" name="Slide Number Placeholder 5"/>
          <p:cNvSpPr>
            <a:spLocks noGrp="1"/>
          </p:cNvSpPr>
          <p:nvPr>
            <p:ph type="sldNum" sz="quarter" idx="12"/>
          </p:nvPr>
        </p:nvSpPr>
        <p:spPr>
          <a:xfrm>
            <a:off x="10809841" y="6362700"/>
            <a:ext cx="1016000" cy="365760"/>
          </a:xfrm>
        </p:spPr>
        <p:txBody>
          <a:bodyPr/>
          <a:lstStyle>
            <a:lvl1pPr>
              <a:defRPr>
                <a:solidFill>
                  <a:schemeClr val="bg2">
                    <a:lumMod val="50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3487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4F897E-4E0A-4814-B93C-90460D44ADD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8E26E93D-8245-4A28-BDB0-314A34A04622}"/>
              </a:ext>
            </a:extLst>
          </p:cNvPr>
          <p:cNvSpPr>
            <a:spLocks noGrp="1"/>
          </p:cNvSpPr>
          <p:nvPr>
            <p:ph type="ftr" sz="quarter" idx="10"/>
          </p:nvPr>
        </p:nvSpPr>
        <p:spPr>
          <a:xfrm>
            <a:off x="21770" y="6362700"/>
            <a:ext cx="1978479" cy="457200"/>
          </a:xfrm>
        </p:spPr>
        <p:txBody>
          <a:bodyPr/>
          <a:lstStyle/>
          <a:p>
            <a:pPr defTabSz="609585"/>
            <a:r>
              <a:rPr lang="en-US" dirty="0">
                <a:solidFill>
                  <a:srgbClr val="FFFFFF">
                    <a:lumMod val="85000"/>
                  </a:srgbClr>
                </a:solidFill>
              </a:rPr>
              <a:t>myEvolv Peer Training Summit</a:t>
            </a:r>
          </a:p>
        </p:txBody>
      </p:sp>
      <p:sp>
        <p:nvSpPr>
          <p:cNvPr id="4" name="Date Placeholder 3">
            <a:extLst>
              <a:ext uri="{FF2B5EF4-FFF2-40B4-BE49-F238E27FC236}">
                <a16:creationId xmlns:a16="http://schemas.microsoft.com/office/drawing/2014/main" xmlns="" id="{C6EC26BE-CF8B-419F-8796-B576BFF09D57}"/>
              </a:ext>
            </a:extLst>
          </p:cNvPr>
          <p:cNvSpPr>
            <a:spLocks noGrp="1"/>
          </p:cNvSpPr>
          <p:nvPr>
            <p:ph type="dt" sz="half" idx="11"/>
          </p:nvPr>
        </p:nvSpPr>
        <p:spPr>
          <a:xfrm>
            <a:off x="2005690" y="6362700"/>
            <a:ext cx="1586596" cy="457200"/>
          </a:xfrm>
        </p:spPr>
        <p:txBody>
          <a:bodyPr/>
          <a:lstStyle/>
          <a:p>
            <a:fld id="{4D60B390-D4C7-46B6-A1CB-B922BA547A79}" type="datetime1">
              <a:rPr lang="en-US" smtClean="0"/>
              <a:t>11/5/2019</a:t>
            </a:fld>
            <a:endParaRPr lang="en-US" dirty="0"/>
          </a:p>
        </p:txBody>
      </p:sp>
      <p:sp>
        <p:nvSpPr>
          <p:cNvPr id="5" name="Slide Number Placeholder 4">
            <a:extLst>
              <a:ext uri="{FF2B5EF4-FFF2-40B4-BE49-F238E27FC236}">
                <a16:creationId xmlns:a16="http://schemas.microsoft.com/office/drawing/2014/main" xmlns="" id="{A1A2FBEF-2D83-41D4-B25A-8B7A405A40D9}"/>
              </a:ext>
            </a:extLst>
          </p:cNvPr>
          <p:cNvSpPr>
            <a:spLocks noGrp="1"/>
          </p:cNvSpPr>
          <p:nvPr>
            <p:ph type="sldNum" sz="quarter" idx="12"/>
          </p:nvPr>
        </p:nvSpPr>
        <p:spPr>
          <a:xfrm>
            <a:off x="10981291" y="6362700"/>
            <a:ext cx="1016000" cy="365760"/>
          </a:xfrm>
        </p:spPr>
        <p:txBody>
          <a:bodyPr/>
          <a:lstStyle>
            <a:lvl1pPr>
              <a:defRPr>
                <a:solidFill>
                  <a:schemeClr val="bg2">
                    <a:lumMod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175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sp>
        <p:nvSpPr>
          <p:cNvPr id="3" name="Content Placeholder 2"/>
          <p:cNvSpPr>
            <a:spLocks noGrp="1"/>
          </p:cNvSpPr>
          <p:nvPr>
            <p:ph sz="half" idx="1"/>
          </p:nvPr>
        </p:nvSpPr>
        <p:spPr>
          <a:xfrm>
            <a:off x="838200" y="1325034"/>
            <a:ext cx="10515600" cy="4349749"/>
          </a:xfrm>
        </p:spPr>
        <p:txBody>
          <a:bodyPr>
            <a:noAutofit/>
          </a:bodyPr>
          <a:lstStyle>
            <a:lvl1pPr marL="380990" indent="-380990" algn="l">
              <a:buFontTx/>
              <a:buBlip>
                <a:blip r:embed="rId2"/>
              </a:buBlip>
              <a:tabLst/>
              <a:defRPr sz="2667"/>
            </a:lvl1pPr>
            <a:lvl2pPr marL="846646" indent="-237061">
              <a:buFont typeface="Arial" charset="0"/>
              <a:buChar char="•"/>
              <a:tabLst/>
              <a:defRPr sz="2400">
                <a:solidFill>
                  <a:schemeClr val="tx2"/>
                </a:solidFill>
              </a:defRPr>
            </a:lvl2pPr>
            <a:lvl3pPr marL="1454114" indent="-234945">
              <a:buFontTx/>
              <a:buBlip>
                <a:blip r:embed="rId3"/>
              </a:buBlip>
              <a:tabLst/>
              <a:defRPr sz="1867"/>
            </a:lvl3pPr>
            <a:lvl4pPr marL="2063699" indent="-234945">
              <a:buFont typeface="Wingdings" charset="2"/>
              <a:buChar char="§"/>
              <a:tabLst/>
              <a:defRPr sz="1600">
                <a:solidFill>
                  <a:schemeClr val="tx2"/>
                </a:solidFill>
              </a:defRPr>
            </a:lvl4pPr>
            <a:lvl5pPr marL="2673284" indent="-234945">
              <a:buFont typeface="Wingdings" charset="2"/>
              <a:buChar char="§"/>
              <a:tabLst/>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dirty="0">
                <a:solidFill>
                  <a:srgbClr val="FFFFFF">
                    <a:lumMod val="85000"/>
                  </a:srgbClr>
                </a:solidFill>
              </a:rPr>
              <a:t>myEvolv Peer Training Summit</a:t>
            </a:r>
          </a:p>
        </p:txBody>
      </p:sp>
    </p:spTree>
    <p:extLst>
      <p:ext uri="{BB962C8B-B14F-4D97-AF65-F5344CB8AC3E}">
        <p14:creationId xmlns:p14="http://schemas.microsoft.com/office/powerpoint/2010/main" val="42336724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ne Column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sp>
        <p:nvSpPr>
          <p:cNvPr id="3" name="Content Placeholder 2"/>
          <p:cNvSpPr>
            <a:spLocks noGrp="1"/>
          </p:cNvSpPr>
          <p:nvPr>
            <p:ph sz="half" idx="1"/>
          </p:nvPr>
        </p:nvSpPr>
        <p:spPr>
          <a:xfrm>
            <a:off x="838200" y="1482771"/>
            <a:ext cx="10515600" cy="4349749"/>
          </a:xfrm>
        </p:spPr>
        <p:txBody>
          <a:bodyPr>
            <a:noAutofit/>
          </a:bodyPr>
          <a:lstStyle>
            <a:lvl1pPr marL="380990" indent="-380990" algn="l">
              <a:buFontTx/>
              <a:buBlip>
                <a:blip r:embed="rId2"/>
              </a:buBlip>
              <a:tabLst/>
              <a:defRPr sz="2667"/>
            </a:lvl1pPr>
            <a:lvl2pPr marL="846646" indent="-237061">
              <a:buFont typeface="Arial" charset="0"/>
              <a:buChar char="•"/>
              <a:tabLst/>
              <a:defRPr sz="2400">
                <a:solidFill>
                  <a:schemeClr val="tx2"/>
                </a:solidFill>
              </a:defRPr>
            </a:lvl2pPr>
            <a:lvl3pPr marL="1454114" indent="-234945">
              <a:buFontTx/>
              <a:buBlip>
                <a:blip r:embed="rId3"/>
              </a:buBlip>
              <a:tabLst/>
              <a:defRPr sz="1867"/>
            </a:lvl3pPr>
            <a:lvl4pPr marL="2063699" indent="-234945">
              <a:buFont typeface="Wingdings" charset="2"/>
              <a:buChar char="§"/>
              <a:tabLst/>
              <a:defRPr sz="1600">
                <a:solidFill>
                  <a:schemeClr val="tx2"/>
                </a:solidFill>
              </a:defRPr>
            </a:lvl4pPr>
            <a:lvl5pPr marL="2673284" indent="-234945">
              <a:buFont typeface="Wingdings" charset="2"/>
              <a:buChar char="§"/>
              <a:tabLst/>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dirty="0">
                <a:solidFill>
                  <a:srgbClr val="FFFFFF">
                    <a:lumMod val="85000"/>
                  </a:srgbClr>
                </a:solidFill>
              </a:rPr>
              <a:t>myEvolv Peer Training Summit</a:t>
            </a:r>
          </a:p>
        </p:txBody>
      </p:sp>
      <p:sp>
        <p:nvSpPr>
          <p:cNvPr id="5" name="Text Placeholder 8"/>
          <p:cNvSpPr>
            <a:spLocks noGrp="1"/>
          </p:cNvSpPr>
          <p:nvPr>
            <p:ph type="body" sz="quarter" idx="12"/>
          </p:nvPr>
        </p:nvSpPr>
        <p:spPr>
          <a:xfrm>
            <a:off x="838200" y="924985"/>
            <a:ext cx="10515600" cy="400049"/>
          </a:xfrm>
        </p:spPr>
        <p:txBody>
          <a:bodyPr/>
          <a:lstStyle>
            <a:lvl1pPr algn="l">
              <a:defRPr sz="2133" i="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29282197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Autofit/>
          </a:bodyPr>
          <a:lstStyle/>
          <a:p>
            <a:r>
              <a:rPr lang="en-US" dirty="0">
                <a:solidFill>
                  <a:srgbClr val="FFFFFF">
                    <a:lumMod val="85000"/>
                  </a:srgbClr>
                </a:solidFill>
              </a:rPr>
              <a:t>myEvolv Peer Training Summit</a:t>
            </a:r>
          </a:p>
        </p:txBody>
      </p:sp>
      <p:sp>
        <p:nvSpPr>
          <p:cNvPr id="4"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spTree>
    <p:extLst>
      <p:ext uri="{BB962C8B-B14F-4D97-AF65-F5344CB8AC3E}">
        <p14:creationId xmlns:p14="http://schemas.microsoft.com/office/powerpoint/2010/main" val="14585608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Sub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Autofit/>
          </a:bodyPr>
          <a:lstStyle/>
          <a:p>
            <a:r>
              <a:rPr lang="en-US" dirty="0">
                <a:solidFill>
                  <a:srgbClr val="FFFFFF">
                    <a:lumMod val="85000"/>
                  </a:srgbClr>
                </a:solidFill>
              </a:rPr>
              <a:t>myEvolv Peer Training Summit</a:t>
            </a:r>
          </a:p>
        </p:txBody>
      </p:sp>
      <p:sp>
        <p:nvSpPr>
          <p:cNvPr id="4" name="Title 1"/>
          <p:cNvSpPr>
            <a:spLocks noGrp="1"/>
          </p:cNvSpPr>
          <p:nvPr>
            <p:ph type="title"/>
          </p:nvPr>
        </p:nvSpPr>
        <p:spPr>
          <a:xfrm>
            <a:off x="838200" y="1"/>
            <a:ext cx="10515600" cy="1325033"/>
          </a:xfrm>
        </p:spPr>
        <p:txBody>
          <a:bodyPr>
            <a:noAutofit/>
          </a:bodyPr>
          <a:lstStyle>
            <a:lvl1pPr algn="l">
              <a:defRPr sz="3733"/>
            </a:lvl1pPr>
          </a:lstStyle>
          <a:p>
            <a:r>
              <a:rPr lang="en-US" dirty="0"/>
              <a:t>Click to edit Master title style</a:t>
            </a:r>
          </a:p>
        </p:txBody>
      </p:sp>
      <p:sp>
        <p:nvSpPr>
          <p:cNvPr id="9" name="Text Placeholder 8"/>
          <p:cNvSpPr>
            <a:spLocks noGrp="1"/>
          </p:cNvSpPr>
          <p:nvPr>
            <p:ph type="body" sz="quarter" idx="12"/>
          </p:nvPr>
        </p:nvSpPr>
        <p:spPr>
          <a:xfrm>
            <a:off x="838200" y="924985"/>
            <a:ext cx="10515600" cy="400049"/>
          </a:xfrm>
        </p:spPr>
        <p:txBody>
          <a:bodyPr/>
          <a:lstStyle>
            <a:lvl1pPr algn="l">
              <a:defRPr sz="2133" i="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40529557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840317" y="1"/>
            <a:ext cx="10515600" cy="1325033"/>
          </a:xfrm>
        </p:spPr>
        <p:txBody>
          <a:bodyPr>
            <a:noAutofit/>
          </a:bodyPr>
          <a:lstStyle>
            <a:lvl1pPr algn="l">
              <a:defRPr sz="3733"/>
            </a:lvl1pPr>
          </a:lstStyle>
          <a:p>
            <a:r>
              <a:rPr lang="en-US" dirty="0"/>
              <a:t>Click to edit Master title style</a:t>
            </a:r>
          </a:p>
        </p:txBody>
      </p:sp>
      <p:sp>
        <p:nvSpPr>
          <p:cNvPr id="3" name="Text Placeholder 2"/>
          <p:cNvSpPr>
            <a:spLocks noGrp="1"/>
          </p:cNvSpPr>
          <p:nvPr>
            <p:ph type="body" idx="1"/>
          </p:nvPr>
        </p:nvSpPr>
        <p:spPr>
          <a:xfrm>
            <a:off x="840318" y="1314450"/>
            <a:ext cx="5158316" cy="825500"/>
          </a:xfrm>
        </p:spPr>
        <p:txBody>
          <a:bodyPr anchor="b">
            <a:noAutofit/>
          </a:bodyPr>
          <a:lstStyle>
            <a:lvl1pPr marL="0" indent="0" algn="l">
              <a:buNone/>
              <a:defRPr sz="2933" b="0">
                <a:solidFill>
                  <a:srgbClr val="78AC3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840318" y="2139949"/>
            <a:ext cx="5158316" cy="3683000"/>
          </a:xfrm>
        </p:spPr>
        <p:txBody>
          <a:bodyPr>
            <a:noAutofit/>
          </a:bodyPr>
          <a:lstStyle>
            <a:lvl1pPr marL="309026" indent="-309026" algn="l">
              <a:buFontTx/>
              <a:buBlip>
                <a:blip r:embed="rId2"/>
              </a:buBlip>
              <a:tabLst/>
              <a:defRPr sz="2400"/>
            </a:lvl1pPr>
            <a:lvl2pPr marL="846646" indent="-237061" algn="l">
              <a:buFont typeface="Arial" charset="0"/>
              <a:buChar char="•"/>
              <a:tabLst/>
              <a:defRPr sz="2133"/>
            </a:lvl2pPr>
            <a:lvl3pPr marL="1454114" indent="-234945" algn="l">
              <a:buFontTx/>
              <a:buBlip>
                <a:blip r:embed="rId3"/>
              </a:buBlip>
              <a:tabLst/>
              <a:defRPr sz="1867"/>
            </a:lvl3pPr>
            <a:lvl4pPr marL="2063699" indent="-234945" algn="l">
              <a:buFont typeface="Wingdings" charset="2"/>
              <a:buChar char="§"/>
              <a:tabLst/>
              <a:defRPr sz="1600"/>
            </a:lvl4pPr>
            <a:lvl5pPr marL="2673284" indent="-234945" algn="l">
              <a:buFont typeface="Wingdings" charset="2"/>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14450"/>
            <a:ext cx="5183717" cy="825500"/>
          </a:xfrm>
        </p:spPr>
        <p:txBody>
          <a:bodyPr anchor="b">
            <a:noAutofit/>
          </a:bodyPr>
          <a:lstStyle>
            <a:lvl1pPr marL="0" indent="0" algn="l">
              <a:buNone/>
              <a:defRPr sz="2933" b="0">
                <a:solidFill>
                  <a:srgbClr val="78AC3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72200" y="2139949"/>
            <a:ext cx="5183717" cy="3683000"/>
          </a:xfrm>
        </p:spPr>
        <p:txBody>
          <a:bodyPr>
            <a:noAutofit/>
          </a:bodyPr>
          <a:lstStyle>
            <a:lvl1pPr marL="309026" indent="-309026" algn="l">
              <a:buFontTx/>
              <a:buBlip>
                <a:blip r:embed="rId2"/>
              </a:buBlip>
              <a:tabLst/>
              <a:defRPr sz="2400"/>
            </a:lvl1pPr>
            <a:lvl2pPr marL="846646" indent="-237061" algn="l">
              <a:buFont typeface="Arial" charset="0"/>
              <a:buChar char="•"/>
              <a:tabLst/>
              <a:defRPr sz="2133"/>
            </a:lvl2pPr>
            <a:lvl3pPr marL="1454114" indent="-234945" algn="l">
              <a:buFontTx/>
              <a:buBlip>
                <a:blip r:embed="rId3"/>
              </a:buBlip>
              <a:tabLst/>
              <a:defRPr sz="1867"/>
            </a:lvl3pPr>
            <a:lvl4pPr marL="2063699" indent="-234945" algn="l">
              <a:buFont typeface="Wingdings" charset="2"/>
              <a:buChar char="§"/>
              <a:tabLst/>
              <a:defRPr sz="1600"/>
            </a:lvl4pPr>
            <a:lvl5pPr marL="2673284" indent="-234945" algn="l">
              <a:buFont typeface="Wingdings" charset="2"/>
              <a:buChar char="§"/>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noAutofit/>
          </a:bodyPr>
          <a:lstStyle/>
          <a:p>
            <a:r>
              <a:rPr lang="en-US" dirty="0">
                <a:solidFill>
                  <a:srgbClr val="FFFFFF">
                    <a:lumMod val="85000"/>
                  </a:srgbClr>
                </a:solidFill>
              </a:rPr>
              <a:t>myEvolv Peer Training Summit</a:t>
            </a:r>
          </a:p>
        </p:txBody>
      </p:sp>
    </p:spTree>
    <p:extLst>
      <p:ext uri="{BB962C8B-B14F-4D97-AF65-F5344CB8AC3E}">
        <p14:creationId xmlns:p14="http://schemas.microsoft.com/office/powerpoint/2010/main" val="34259088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noAutofit/>
          </a:bodyPr>
          <a:lstStyle>
            <a:lvl1pPr algn="l">
              <a:defRPr sz="3733"/>
            </a:lvl1pPr>
          </a:lstStyle>
          <a:p>
            <a:r>
              <a:rPr lang="en-US" dirty="0"/>
              <a:t>Click to edit Master title style</a:t>
            </a:r>
          </a:p>
        </p:txBody>
      </p:sp>
      <p:sp>
        <p:nvSpPr>
          <p:cNvPr id="3" name="Content Placeholder 2"/>
          <p:cNvSpPr>
            <a:spLocks noGrp="1"/>
          </p:cNvSpPr>
          <p:nvPr>
            <p:ph idx="1"/>
          </p:nvPr>
        </p:nvSpPr>
        <p:spPr>
          <a:xfrm>
            <a:off x="5183717" y="988485"/>
            <a:ext cx="6172200" cy="4872567"/>
          </a:xfrm>
        </p:spPr>
        <p:txBody>
          <a:bodyPr>
            <a:noAutofit/>
          </a:bodyPr>
          <a:lstStyle>
            <a:lvl1pPr marL="380990" indent="-380990" algn="l">
              <a:buFontTx/>
              <a:buBlip>
                <a:blip r:embed="rId2"/>
              </a:buBlip>
              <a:tabLst/>
              <a:defRPr sz="2400"/>
            </a:lvl1pPr>
            <a:lvl2pPr marL="846646" indent="-237061" algn="l">
              <a:buFont typeface="Arial" charset="0"/>
              <a:buChar char="•"/>
              <a:tabLst/>
              <a:defRPr sz="2133"/>
            </a:lvl2pPr>
            <a:lvl3pPr marL="1454114" indent="-234945" algn="l">
              <a:buFontTx/>
              <a:buBlip>
                <a:blip r:embed="rId3"/>
              </a:buBlip>
              <a:tabLst/>
              <a:defRPr sz="1867"/>
            </a:lvl3pPr>
            <a:lvl4pPr marL="2063699" indent="-234945" algn="l">
              <a:buFont typeface="Wingdings" charset="2"/>
              <a:buChar char="§"/>
              <a:tabLst/>
              <a:defRPr sz="1600"/>
            </a:lvl4pPr>
            <a:lvl5pPr marL="2673284" indent="-234945" algn="l">
              <a:buFont typeface="Wingdings" charset="2"/>
              <a:buChar char="§"/>
              <a:tabLst/>
              <a:defRPr sz="16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0318" y="2057400"/>
            <a:ext cx="3932767" cy="3812117"/>
          </a:xfrm>
        </p:spPr>
        <p:txBody>
          <a:bodyPr>
            <a:noAutofit/>
          </a:bodyPr>
          <a:lstStyle>
            <a:lvl1pPr marL="0" indent="0" algn="l">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dirty="0"/>
              <a:t>Click to edit Master text styles</a:t>
            </a:r>
          </a:p>
        </p:txBody>
      </p:sp>
      <p:sp>
        <p:nvSpPr>
          <p:cNvPr id="6" name="Footer Placeholder 5"/>
          <p:cNvSpPr>
            <a:spLocks noGrp="1"/>
          </p:cNvSpPr>
          <p:nvPr>
            <p:ph type="ftr" sz="quarter" idx="11"/>
          </p:nvPr>
        </p:nvSpPr>
        <p:spPr/>
        <p:txBody>
          <a:bodyPr>
            <a:noAutofit/>
          </a:bodyPr>
          <a:lstStyle/>
          <a:p>
            <a:r>
              <a:rPr lang="en-US" dirty="0">
                <a:solidFill>
                  <a:srgbClr val="FFFFFF">
                    <a:lumMod val="85000"/>
                  </a:srgbClr>
                </a:solidFill>
              </a:rPr>
              <a:t>myEvolv Peer Training Summit</a:t>
            </a:r>
          </a:p>
        </p:txBody>
      </p:sp>
    </p:spTree>
    <p:extLst>
      <p:ext uri="{BB962C8B-B14F-4D97-AF65-F5344CB8AC3E}">
        <p14:creationId xmlns:p14="http://schemas.microsoft.com/office/powerpoint/2010/main" val="18775849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2392693"/>
            <a:ext cx="10515600" cy="13250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3853193"/>
            <a:ext cx="10515600" cy="1960095"/>
          </a:xfrm>
          <a:prstGeom prst="rect">
            <a:avLst/>
          </a:prstGeom>
        </p:spPr>
        <p:txBody>
          <a:bodyPr vert="horz" lIns="91440" tIns="45720" rIns="91440" bIns="45720" rtlCol="0">
            <a:noAutofit/>
          </a:bodyPr>
          <a:lstStyle/>
          <a:p>
            <a:pPr lvl="0"/>
            <a:r>
              <a:rPr lang="en-US" dirty="0"/>
              <a:t>Click to edit Master text styles</a:t>
            </a:r>
          </a:p>
        </p:txBody>
      </p:sp>
      <p:sp>
        <p:nvSpPr>
          <p:cNvPr id="5" name="Footer Placeholder 4"/>
          <p:cNvSpPr>
            <a:spLocks noGrp="1"/>
          </p:cNvSpPr>
          <p:nvPr>
            <p:ph type="ftr" sz="quarter" idx="3"/>
          </p:nvPr>
        </p:nvSpPr>
        <p:spPr>
          <a:xfrm>
            <a:off x="4038600" y="6505031"/>
            <a:ext cx="4114800" cy="366183"/>
          </a:xfrm>
          <a:prstGeom prst="rect">
            <a:avLst/>
          </a:prstGeom>
        </p:spPr>
        <p:txBody>
          <a:bodyPr vert="horz" lIns="91440" tIns="45720" rIns="91440" bIns="45720" rtlCol="0" anchor="ctr">
            <a:noAutofit/>
          </a:bodyPr>
          <a:lstStyle>
            <a:lvl1pPr algn="ctr">
              <a:defRPr sz="1200">
                <a:solidFill>
                  <a:schemeClr val="bg1">
                    <a:lumMod val="85000"/>
                  </a:schemeClr>
                </a:solidFill>
                <a:latin typeface="Arial" charset="0"/>
                <a:ea typeface="Arial" charset="0"/>
                <a:cs typeface="Arial" charset="0"/>
              </a:defRPr>
            </a:lvl1pPr>
          </a:lstStyle>
          <a:p>
            <a:pPr defTabSz="609585"/>
            <a:r>
              <a:rPr lang="en-US" dirty="0">
                <a:solidFill>
                  <a:srgbClr val="FFFFFF">
                    <a:lumMod val="85000"/>
                  </a:srgbClr>
                </a:solidFill>
              </a:rPr>
              <a:t>myEvolv Peer Training Summit</a:t>
            </a:r>
          </a:p>
        </p:txBody>
      </p:sp>
    </p:spTree>
    <p:extLst>
      <p:ext uri="{BB962C8B-B14F-4D97-AF65-F5344CB8AC3E}">
        <p14:creationId xmlns:p14="http://schemas.microsoft.com/office/powerpoint/2010/main" val="180100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dt="0"/>
  <p:txStyles>
    <p:titleStyle>
      <a:lvl1pPr algn="ctr" defTabSz="1219170" rtl="0" eaLnBrk="1" latinLnBrk="0" hangingPunct="1">
        <a:lnSpc>
          <a:spcPct val="90000"/>
        </a:lnSpc>
        <a:spcBef>
          <a:spcPct val="0"/>
        </a:spcBef>
        <a:buNone/>
        <a:defRPr sz="5333" kern="1200">
          <a:solidFill>
            <a:srgbClr val="0076A8"/>
          </a:solidFill>
          <a:latin typeface="Arial" charset="0"/>
          <a:ea typeface="Arial" charset="0"/>
          <a:cs typeface="Arial" charset="0"/>
        </a:defRPr>
      </a:lvl1pPr>
    </p:titleStyle>
    <p:bodyStyle>
      <a:lvl1pPr marL="0" indent="0" algn="ctr" defTabSz="1219170" rtl="0" eaLnBrk="1" latinLnBrk="0" hangingPunct="1">
        <a:lnSpc>
          <a:spcPct val="90000"/>
        </a:lnSpc>
        <a:spcBef>
          <a:spcPts val="1333"/>
        </a:spcBef>
        <a:buFont typeface="Arial"/>
        <a:buNone/>
        <a:defRPr sz="3200" kern="1200">
          <a:solidFill>
            <a:srgbClr val="58595B"/>
          </a:solidFill>
          <a:latin typeface="Arial" charset="0"/>
          <a:ea typeface="Arial" charset="0"/>
          <a:cs typeface="Arial" charset="0"/>
        </a:defRPr>
      </a:lvl1pPr>
      <a:lvl2pPr marL="609585" indent="0" algn="l" defTabSz="1219170" rtl="0" eaLnBrk="1" latinLnBrk="0" hangingPunct="1">
        <a:lnSpc>
          <a:spcPct val="90000"/>
        </a:lnSpc>
        <a:spcBef>
          <a:spcPts val="667"/>
        </a:spcBef>
        <a:buFont typeface="Arial"/>
        <a:buNone/>
        <a:defRPr sz="3200" kern="1200">
          <a:solidFill>
            <a:srgbClr val="58595B"/>
          </a:solidFill>
          <a:latin typeface="Arial" charset="0"/>
          <a:ea typeface="Arial" charset="0"/>
          <a:cs typeface="Arial" charset="0"/>
        </a:defRPr>
      </a:lvl2pPr>
      <a:lvl3pPr marL="1219170" indent="0" algn="l" defTabSz="1219170" rtl="0" eaLnBrk="1" latinLnBrk="0" hangingPunct="1">
        <a:lnSpc>
          <a:spcPct val="90000"/>
        </a:lnSpc>
        <a:spcBef>
          <a:spcPts val="667"/>
        </a:spcBef>
        <a:buFont typeface="Arial"/>
        <a:buNone/>
        <a:defRPr sz="2667" kern="1200">
          <a:solidFill>
            <a:srgbClr val="58595B"/>
          </a:solidFill>
          <a:latin typeface="Arial" charset="0"/>
          <a:ea typeface="Arial" charset="0"/>
          <a:cs typeface="Arial" charset="0"/>
        </a:defRPr>
      </a:lvl3pPr>
      <a:lvl4pPr marL="1828754" indent="0" algn="l" defTabSz="1219170" rtl="0" eaLnBrk="1" latinLnBrk="0" hangingPunct="1">
        <a:lnSpc>
          <a:spcPct val="90000"/>
        </a:lnSpc>
        <a:spcBef>
          <a:spcPts val="667"/>
        </a:spcBef>
        <a:buFont typeface="Arial"/>
        <a:buNone/>
        <a:defRPr sz="2400" kern="1200">
          <a:solidFill>
            <a:srgbClr val="58595B"/>
          </a:solidFill>
          <a:latin typeface="Arial" charset="0"/>
          <a:ea typeface="Arial" charset="0"/>
          <a:cs typeface="Arial" charset="0"/>
        </a:defRPr>
      </a:lvl4pPr>
      <a:lvl5pPr marL="2438339" indent="0" algn="l" defTabSz="1219170" rtl="0" eaLnBrk="1" latinLnBrk="0" hangingPunct="1">
        <a:lnSpc>
          <a:spcPct val="90000"/>
        </a:lnSpc>
        <a:spcBef>
          <a:spcPts val="667"/>
        </a:spcBef>
        <a:buFont typeface="Arial"/>
        <a:buNone/>
        <a:defRPr sz="2400" kern="1200">
          <a:solidFill>
            <a:srgbClr val="58595B"/>
          </a:solidFill>
          <a:latin typeface="Arial" charset="0"/>
          <a:ea typeface="Arial" charset="0"/>
          <a:cs typeface="Arial"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0"/>
            <a:ext cx="12188388" cy="6858000"/>
          </a:xfrm>
          <a:prstGeom prst="rect">
            <a:avLst/>
          </a:prstGeom>
        </p:spPr>
      </p:pic>
      <p:sp>
        <p:nvSpPr>
          <p:cNvPr id="2" name="Title Placeholder 1"/>
          <p:cNvSpPr>
            <a:spLocks noGrp="1"/>
          </p:cNvSpPr>
          <p:nvPr>
            <p:ph type="title"/>
          </p:nvPr>
        </p:nvSpPr>
        <p:spPr>
          <a:xfrm>
            <a:off x="838200" y="2392693"/>
            <a:ext cx="10515600" cy="13250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3853193"/>
            <a:ext cx="10515600" cy="1960095"/>
          </a:xfrm>
          <a:prstGeom prst="rect">
            <a:avLst/>
          </a:prstGeom>
        </p:spPr>
        <p:txBody>
          <a:bodyPr vert="horz" lIns="91440" tIns="45720" rIns="91440" bIns="45720" rtlCol="0">
            <a:noAutofit/>
          </a:bodyPr>
          <a:lstStyle/>
          <a:p>
            <a:pPr lvl="0"/>
            <a:r>
              <a:rPr lang="en-US" dirty="0"/>
              <a:t>Click to edit Master text styles</a:t>
            </a:r>
          </a:p>
        </p:txBody>
      </p:sp>
      <p:sp>
        <p:nvSpPr>
          <p:cNvPr id="5" name="Footer Placeholder 4"/>
          <p:cNvSpPr>
            <a:spLocks noGrp="1"/>
          </p:cNvSpPr>
          <p:nvPr>
            <p:ph type="ftr" sz="quarter" idx="3"/>
          </p:nvPr>
        </p:nvSpPr>
        <p:spPr>
          <a:xfrm>
            <a:off x="4038600" y="6505031"/>
            <a:ext cx="4114800" cy="366183"/>
          </a:xfrm>
          <a:prstGeom prst="rect">
            <a:avLst/>
          </a:prstGeom>
        </p:spPr>
        <p:txBody>
          <a:bodyPr vert="horz" lIns="91440" tIns="45720" rIns="91440" bIns="45720" rtlCol="0" anchor="ctr">
            <a:noAutofit/>
          </a:bodyPr>
          <a:lstStyle>
            <a:lvl1pPr algn="ctr">
              <a:defRPr sz="1200">
                <a:solidFill>
                  <a:schemeClr val="bg1">
                    <a:lumMod val="85000"/>
                  </a:schemeClr>
                </a:solidFill>
                <a:latin typeface="Arial" charset="0"/>
                <a:ea typeface="Arial" charset="0"/>
                <a:cs typeface="Arial" charset="0"/>
              </a:defRPr>
            </a:lvl1pPr>
          </a:lstStyle>
          <a:p>
            <a:r>
              <a:rPr lang="en-US" dirty="0"/>
              <a:t>myEvolv Peer Training Summit</a:t>
            </a:r>
          </a:p>
        </p:txBody>
      </p:sp>
    </p:spTree>
    <p:extLst>
      <p:ext uri="{BB962C8B-B14F-4D97-AF65-F5344CB8AC3E}">
        <p14:creationId xmlns:p14="http://schemas.microsoft.com/office/powerpoint/2010/main" val="33048067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ctr" defTabSz="1219170" rtl="0" eaLnBrk="1" latinLnBrk="0" hangingPunct="1">
        <a:lnSpc>
          <a:spcPct val="90000"/>
        </a:lnSpc>
        <a:spcBef>
          <a:spcPct val="0"/>
        </a:spcBef>
        <a:buNone/>
        <a:defRPr sz="5333" kern="1200">
          <a:solidFill>
            <a:srgbClr val="0076A8"/>
          </a:solidFill>
          <a:latin typeface="Arial" charset="0"/>
          <a:ea typeface="Arial" charset="0"/>
          <a:cs typeface="Arial" charset="0"/>
        </a:defRPr>
      </a:lvl1pPr>
    </p:titleStyle>
    <p:bodyStyle>
      <a:lvl1pPr marL="0" indent="0" algn="ctr" defTabSz="1219170" rtl="0" eaLnBrk="1" latinLnBrk="0" hangingPunct="1">
        <a:lnSpc>
          <a:spcPct val="90000"/>
        </a:lnSpc>
        <a:spcBef>
          <a:spcPts val="1333"/>
        </a:spcBef>
        <a:buFont typeface="Arial"/>
        <a:buNone/>
        <a:defRPr sz="3200" kern="1200">
          <a:solidFill>
            <a:srgbClr val="58595B"/>
          </a:solidFill>
          <a:latin typeface="Arial" charset="0"/>
          <a:ea typeface="Arial" charset="0"/>
          <a:cs typeface="Arial" charset="0"/>
        </a:defRPr>
      </a:lvl1pPr>
      <a:lvl2pPr marL="609585" indent="0" algn="l" defTabSz="1219170" rtl="0" eaLnBrk="1" latinLnBrk="0" hangingPunct="1">
        <a:lnSpc>
          <a:spcPct val="90000"/>
        </a:lnSpc>
        <a:spcBef>
          <a:spcPts val="667"/>
        </a:spcBef>
        <a:buFont typeface="Arial"/>
        <a:buNone/>
        <a:defRPr sz="3200" kern="1200">
          <a:solidFill>
            <a:srgbClr val="58595B"/>
          </a:solidFill>
          <a:latin typeface="Arial" charset="0"/>
          <a:ea typeface="Arial" charset="0"/>
          <a:cs typeface="Arial" charset="0"/>
        </a:defRPr>
      </a:lvl2pPr>
      <a:lvl3pPr marL="1219170" indent="0" algn="l" defTabSz="1219170" rtl="0" eaLnBrk="1" latinLnBrk="0" hangingPunct="1">
        <a:lnSpc>
          <a:spcPct val="90000"/>
        </a:lnSpc>
        <a:spcBef>
          <a:spcPts val="667"/>
        </a:spcBef>
        <a:buFont typeface="Arial"/>
        <a:buNone/>
        <a:defRPr sz="2667" kern="1200">
          <a:solidFill>
            <a:srgbClr val="58595B"/>
          </a:solidFill>
          <a:latin typeface="Arial" charset="0"/>
          <a:ea typeface="Arial" charset="0"/>
          <a:cs typeface="Arial" charset="0"/>
        </a:defRPr>
      </a:lvl3pPr>
      <a:lvl4pPr marL="1828754" indent="0" algn="l" defTabSz="1219170" rtl="0" eaLnBrk="1" latinLnBrk="0" hangingPunct="1">
        <a:lnSpc>
          <a:spcPct val="90000"/>
        </a:lnSpc>
        <a:spcBef>
          <a:spcPts val="667"/>
        </a:spcBef>
        <a:buFont typeface="Arial"/>
        <a:buNone/>
        <a:defRPr sz="2400" kern="1200">
          <a:solidFill>
            <a:srgbClr val="58595B"/>
          </a:solidFill>
          <a:latin typeface="Arial" charset="0"/>
          <a:ea typeface="Arial" charset="0"/>
          <a:cs typeface="Arial" charset="0"/>
        </a:defRPr>
      </a:lvl4pPr>
      <a:lvl5pPr marL="2438339" indent="0" algn="l" defTabSz="1219170" rtl="0" eaLnBrk="1" latinLnBrk="0" hangingPunct="1">
        <a:lnSpc>
          <a:spcPct val="90000"/>
        </a:lnSpc>
        <a:spcBef>
          <a:spcPts val="667"/>
        </a:spcBef>
        <a:buFont typeface="Arial"/>
        <a:buNone/>
        <a:defRPr sz="2400" kern="1200">
          <a:solidFill>
            <a:srgbClr val="58595B"/>
          </a:solidFill>
          <a:latin typeface="Arial" charset="0"/>
          <a:ea typeface="Arial" charset="0"/>
          <a:cs typeface="Arial"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pPr defTabSz="609585"/>
            <a:r>
              <a:rPr lang="en-US" dirty="0">
                <a:solidFill>
                  <a:srgbClr val="FFFFFF">
                    <a:lumMod val="85000"/>
                  </a:srgbClr>
                </a:solidFill>
              </a:rPr>
              <a:t>myEvolv Peer Training Summit</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BF018A7A-4D64-4CDF-8603-E8AE5738CCE7}" type="datetime1">
              <a:rPr lang="en-US" smtClean="0"/>
              <a:t>11/5/2019</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pic>
        <p:nvPicPr>
          <p:cNvPr id="4" name="Picture 3" descr="A close up of a logo&#10;&#10;Description automatically generated">
            <a:extLst>
              <a:ext uri="{FF2B5EF4-FFF2-40B4-BE49-F238E27FC236}">
                <a16:creationId xmlns:a16="http://schemas.microsoft.com/office/drawing/2014/main" xmlns="" id="{179C5C12-2F51-4626-BFCF-F0B96F92FC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6871" y="240328"/>
            <a:ext cx="906603" cy="628079"/>
          </a:xfrm>
          <a:prstGeom prst="rect">
            <a:avLst/>
          </a:prstGeom>
        </p:spPr>
      </p:pic>
    </p:spTree>
    <p:extLst>
      <p:ext uri="{BB962C8B-B14F-4D97-AF65-F5344CB8AC3E}">
        <p14:creationId xmlns:p14="http://schemas.microsoft.com/office/powerpoint/2010/main" val="415956495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orient="horz"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9.png"/><Relationship Id="rId7"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2.png"/><Relationship Id="rId9"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hyperlink" Target="https://orderconnect.ntst.com/" TargetMode="External"/><Relationship Id="rId2" Type="http://schemas.openxmlformats.org/officeDocument/2006/relationships/hyperlink" Target="https://orderconnect.ntst.com/providers" TargetMode="External"/><Relationship Id="rId1" Type="http://schemas.openxmlformats.org/officeDocument/2006/relationships/slideLayout" Target="../slideLayouts/slideLayout30.xml"/><Relationship Id="rId4" Type="http://schemas.openxmlformats.org/officeDocument/2006/relationships/hyperlink" Target="mailto:netsmartsupport@nts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rderconnect.ntst.com/providers"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hyperlink" Target="https://orderconnect.ntst.com/" TargetMode="External"/><Relationship Id="rId4" Type="http://schemas.openxmlformats.org/officeDocument/2006/relationships/hyperlink" Target="https://members.infoscriber.com/isc_adm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9B334-82C6-448C-BBE3-39713808F246}"/>
              </a:ext>
            </a:extLst>
          </p:cNvPr>
          <p:cNvSpPr>
            <a:spLocks noGrp="1"/>
          </p:cNvSpPr>
          <p:nvPr>
            <p:ph type="ctrTitle"/>
          </p:nvPr>
        </p:nvSpPr>
        <p:spPr>
          <a:xfrm>
            <a:off x="-72000" y="2311927"/>
            <a:ext cx="7199999" cy="1117073"/>
          </a:xfrm>
        </p:spPr>
        <p:txBody>
          <a:bodyPr vert="horz" lIns="91440" tIns="45720" rIns="91440" bIns="45720" rtlCol="0" anchor="ctr">
            <a:normAutofit fontScale="90000"/>
          </a:bodyPr>
          <a:lstStyle/>
          <a:p>
            <a:pPr algn="ctr"/>
            <a:r>
              <a:rPr lang="en-US" sz="4900" dirty="0"/>
              <a:t>Overview of myEvolv eMAR </a:t>
            </a:r>
            <a:br>
              <a:rPr lang="en-US" sz="4900" dirty="0"/>
            </a:br>
            <a:r>
              <a:rPr lang="en-US" sz="4900" dirty="0"/>
              <a:t>and OrderConnect Use</a:t>
            </a:r>
            <a:r>
              <a:rPr lang="en-US" sz="3700" dirty="0"/>
              <a:t>	</a:t>
            </a:r>
          </a:p>
        </p:txBody>
      </p:sp>
      <p:sp>
        <p:nvSpPr>
          <p:cNvPr id="4" name="Subtitle 3"/>
          <p:cNvSpPr>
            <a:spLocks noGrp="1"/>
          </p:cNvSpPr>
          <p:nvPr>
            <p:ph type="subTitle" idx="1"/>
          </p:nvPr>
        </p:nvSpPr>
        <p:spPr>
          <a:xfrm>
            <a:off x="1206501" y="4003199"/>
            <a:ext cx="5331100" cy="1788001"/>
          </a:xfrm>
        </p:spPr>
        <p:txBody>
          <a:bodyPr vert="horz" lIns="91440" tIns="45720" rIns="91440" bIns="45720" rtlCol="0" anchor="t">
            <a:normAutofit/>
          </a:bodyPr>
          <a:lstStyle/>
          <a:p>
            <a:pPr marL="0">
              <a:spcBef>
                <a:spcPts val="600"/>
              </a:spcBef>
            </a:pPr>
            <a:r>
              <a:rPr lang="en-US" sz="2000" dirty="0">
                <a:solidFill>
                  <a:schemeClr val="bg2">
                    <a:lumMod val="25000"/>
                  </a:schemeClr>
                </a:solidFill>
              </a:rPr>
              <a:t>Priscilla Morales</a:t>
            </a:r>
          </a:p>
          <a:p>
            <a:pPr marL="0">
              <a:spcBef>
                <a:spcPts val="600"/>
              </a:spcBef>
            </a:pPr>
            <a:r>
              <a:rPr lang="en-US" sz="2000" dirty="0">
                <a:solidFill>
                  <a:schemeClr val="bg2">
                    <a:lumMod val="25000"/>
                  </a:schemeClr>
                </a:solidFill>
              </a:rPr>
              <a:t>The House of the Good Shepherd</a:t>
            </a:r>
          </a:p>
          <a:p>
            <a:pPr marL="0">
              <a:spcBef>
                <a:spcPts val="600"/>
              </a:spcBef>
            </a:pPr>
            <a:r>
              <a:rPr lang="en-US" sz="2000" dirty="0">
                <a:solidFill>
                  <a:schemeClr val="bg2">
                    <a:lumMod val="25000"/>
                  </a:schemeClr>
                </a:solidFill>
              </a:rPr>
              <a:t>Mike Conway</a:t>
            </a:r>
          </a:p>
          <a:p>
            <a:pPr marL="0">
              <a:spcBef>
                <a:spcPts val="600"/>
              </a:spcBef>
            </a:pPr>
            <a:r>
              <a:rPr lang="en-US" sz="2000" dirty="0">
                <a:solidFill>
                  <a:schemeClr val="bg2">
                    <a:lumMod val="25000"/>
                  </a:schemeClr>
                </a:solidFill>
              </a:rPr>
              <a:t>Northern Rivers Family of Services</a:t>
            </a:r>
          </a:p>
        </p:txBody>
      </p:sp>
      <p:pic>
        <p:nvPicPr>
          <p:cNvPr id="5" name="Picture 4" descr="A picture containing drawing&#10;&#10;Description automatically generated">
            <a:extLst>
              <a:ext uri="{FF2B5EF4-FFF2-40B4-BE49-F238E27FC236}">
                <a16:creationId xmlns:a16="http://schemas.microsoft.com/office/drawing/2014/main" xmlns="" id="{FAF520B0-1DF8-469F-A371-940713216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03" y="4003199"/>
            <a:ext cx="959798" cy="704268"/>
          </a:xfrm>
          <a:prstGeom prst="rect">
            <a:avLst/>
          </a:prstGeom>
        </p:spPr>
      </p:pic>
      <p:pic>
        <p:nvPicPr>
          <p:cNvPr id="7" name="Picture 6" descr="A picture containing food&#10;&#10;Description automatically generated">
            <a:extLst>
              <a:ext uri="{FF2B5EF4-FFF2-40B4-BE49-F238E27FC236}">
                <a16:creationId xmlns:a16="http://schemas.microsoft.com/office/drawing/2014/main" xmlns="" id="{D1D95D3B-D525-4A78-BBE7-4C149F39B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93" y="4897199"/>
            <a:ext cx="1157108" cy="595084"/>
          </a:xfrm>
          <a:prstGeom prst="rect">
            <a:avLst/>
          </a:prstGeom>
        </p:spPr>
      </p:pic>
    </p:spTree>
    <p:extLst>
      <p:ext uri="{BB962C8B-B14F-4D97-AF65-F5344CB8AC3E}">
        <p14:creationId xmlns:p14="http://schemas.microsoft.com/office/powerpoint/2010/main" val="1732174439"/>
      </p:ext>
    </p:extLst>
  </p:cSld>
  <p:clrMapOvr>
    <a:overrideClrMapping bg1="lt1" tx1="dk1" bg2="lt2" tx2="dk2" accent1="accent1" accent2="accent2" accent3="accent3" accent4="accent4" accent5="accent5" accent6="accent6" hlink="hlink" folHlink="folHlink"/>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C7F1C0-C548-4FC9-8470-43490379C1E1}"/>
              </a:ext>
            </a:extLst>
          </p:cNvPr>
          <p:cNvSpPr>
            <a:spLocks noGrp="1"/>
          </p:cNvSpPr>
          <p:nvPr>
            <p:ph type="title"/>
          </p:nvPr>
        </p:nvSpPr>
        <p:spPr>
          <a:xfrm>
            <a:off x="1193800" y="266700"/>
            <a:ext cx="10388600" cy="1066800"/>
          </a:xfrm>
        </p:spPr>
        <p:txBody>
          <a:bodyPr/>
          <a:lstStyle/>
          <a:p>
            <a:r>
              <a:rPr lang="en-US" dirty="0"/>
              <a:t>2-step authentication - EPCS</a:t>
            </a:r>
          </a:p>
        </p:txBody>
      </p:sp>
      <p:sp>
        <p:nvSpPr>
          <p:cNvPr id="3" name="Content Placeholder 2">
            <a:extLst>
              <a:ext uri="{FF2B5EF4-FFF2-40B4-BE49-F238E27FC236}">
                <a16:creationId xmlns:a16="http://schemas.microsoft.com/office/drawing/2014/main" xmlns="" id="{24D83E4D-F3DC-4789-8E73-EAC437C0782D}"/>
              </a:ext>
            </a:extLst>
          </p:cNvPr>
          <p:cNvSpPr>
            <a:spLocks noGrp="1"/>
          </p:cNvSpPr>
          <p:nvPr>
            <p:ph sz="half" idx="1"/>
          </p:nvPr>
        </p:nvSpPr>
        <p:spPr>
          <a:xfrm>
            <a:off x="419101" y="1411720"/>
            <a:ext cx="5384800" cy="5355167"/>
          </a:xfrm>
        </p:spPr>
        <p:txBody>
          <a:bodyPr/>
          <a:lstStyle/>
          <a:p>
            <a:r>
              <a:rPr lang="en-US" dirty="0"/>
              <a:t>Electronic prescription for controlled substances (EPCS) is a solution to help address the problem of prescription drug abuse in the United States.</a:t>
            </a:r>
          </a:p>
          <a:p>
            <a:r>
              <a:rPr lang="en-US" dirty="0"/>
              <a:t>Agency must be authorized by Netsmart to use EPCS functionality.</a:t>
            </a:r>
          </a:p>
          <a:p>
            <a:r>
              <a:rPr lang="en-US" dirty="0"/>
              <a:t>Granting providers EPCS privileges require two people. </a:t>
            </a:r>
          </a:p>
          <a:p>
            <a:pPr lvl="1"/>
            <a:r>
              <a:rPr lang="en-US" dirty="0"/>
              <a:t>A grantor (DEA System Administrator).</a:t>
            </a:r>
          </a:p>
          <a:p>
            <a:pPr lvl="1"/>
            <a:r>
              <a:rPr lang="en-US" dirty="0"/>
              <a:t>An approver which is a prescriber who has gone through 2 factor authentication already. </a:t>
            </a:r>
          </a:p>
        </p:txBody>
      </p:sp>
      <p:sp>
        <p:nvSpPr>
          <p:cNvPr id="4" name="Content Placeholder 3">
            <a:extLst>
              <a:ext uri="{FF2B5EF4-FFF2-40B4-BE49-F238E27FC236}">
                <a16:creationId xmlns:a16="http://schemas.microsoft.com/office/drawing/2014/main" xmlns="" id="{0010E893-66FE-4B40-A758-95CA20E7D617}"/>
              </a:ext>
            </a:extLst>
          </p:cNvPr>
          <p:cNvSpPr>
            <a:spLocks noGrp="1"/>
          </p:cNvSpPr>
          <p:nvPr>
            <p:ph sz="half" idx="2"/>
          </p:nvPr>
        </p:nvSpPr>
        <p:spPr>
          <a:xfrm>
            <a:off x="6388100" y="1228840"/>
            <a:ext cx="5384800" cy="5355167"/>
          </a:xfrm>
        </p:spPr>
        <p:txBody>
          <a:bodyPr/>
          <a:lstStyle/>
          <a:p>
            <a:r>
              <a:rPr lang="en-US" dirty="0"/>
              <a:t>Provider will need to initiate setup by logging into the Prescriber website.</a:t>
            </a:r>
          </a:p>
          <a:p>
            <a:r>
              <a:rPr lang="en-US" dirty="0">
                <a:cs typeface="Arial" panose="020B0604020202020204" pitchFamily="34" charset="0"/>
              </a:rPr>
              <a:t>They will receive an email to launch the Verizon interface to authenticate their identity.</a:t>
            </a:r>
          </a:p>
          <a:p>
            <a:r>
              <a:rPr lang="en-US" dirty="0">
                <a:cs typeface="Arial" panose="020B0604020202020204" pitchFamily="34" charset="0"/>
              </a:rPr>
              <a:t>Identified DEA System Admins will be prompted to approve.</a:t>
            </a:r>
          </a:p>
        </p:txBody>
      </p:sp>
      <p:sp>
        <p:nvSpPr>
          <p:cNvPr id="5" name="Footer Placeholder 4">
            <a:extLst>
              <a:ext uri="{FF2B5EF4-FFF2-40B4-BE49-F238E27FC236}">
                <a16:creationId xmlns:a16="http://schemas.microsoft.com/office/drawing/2014/main" xmlns="" id="{F448BE9E-32FC-49DE-8377-3E69C62DE713}"/>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6" name="Slide Number Placeholder 5">
            <a:extLst>
              <a:ext uri="{FF2B5EF4-FFF2-40B4-BE49-F238E27FC236}">
                <a16:creationId xmlns:a16="http://schemas.microsoft.com/office/drawing/2014/main" xmlns="" id="{B2C442FF-2DBB-4A96-9B73-7F5DD03FFD5C}"/>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7" name="Picture 6">
            <a:extLst>
              <a:ext uri="{FF2B5EF4-FFF2-40B4-BE49-F238E27FC236}">
                <a16:creationId xmlns:a16="http://schemas.microsoft.com/office/drawing/2014/main" xmlns="" id="{CCF312A4-376B-4FF7-97E4-469893661DC0}"/>
              </a:ext>
            </a:extLst>
          </p:cNvPr>
          <p:cNvPicPr>
            <a:picLocks noChangeAspect="1"/>
          </p:cNvPicPr>
          <p:nvPr/>
        </p:nvPicPr>
        <p:blipFill>
          <a:blip r:embed="rId3"/>
          <a:stretch>
            <a:fillRect/>
          </a:stretch>
        </p:blipFill>
        <p:spPr>
          <a:xfrm>
            <a:off x="6667547" y="3652976"/>
            <a:ext cx="5298574" cy="2565271"/>
          </a:xfrm>
          <a:prstGeom prst="rect">
            <a:avLst/>
          </a:prstGeom>
        </p:spPr>
      </p:pic>
    </p:spTree>
    <p:extLst>
      <p:ext uri="{BB962C8B-B14F-4D97-AF65-F5344CB8AC3E}">
        <p14:creationId xmlns:p14="http://schemas.microsoft.com/office/powerpoint/2010/main" val="381165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CFB41E6-439A-4ECD-848F-94E31577610B}"/>
              </a:ext>
            </a:extLst>
          </p:cNvPr>
          <p:cNvSpPr>
            <a:spLocks noGrp="1"/>
          </p:cNvSpPr>
          <p:nvPr>
            <p:ph type="title"/>
          </p:nvPr>
        </p:nvSpPr>
        <p:spPr/>
        <p:txBody>
          <a:bodyPr/>
          <a:lstStyle/>
          <a:p>
            <a:pPr algn="ctr"/>
            <a:r>
              <a:rPr lang="en-US" sz="4400" dirty="0"/>
              <a:t>OrderConnect Application Functions</a:t>
            </a:r>
          </a:p>
        </p:txBody>
      </p:sp>
    </p:spTree>
    <p:extLst>
      <p:ext uri="{BB962C8B-B14F-4D97-AF65-F5344CB8AC3E}">
        <p14:creationId xmlns:p14="http://schemas.microsoft.com/office/powerpoint/2010/main" val="106151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775" y="410705"/>
            <a:ext cx="7282524" cy="821532"/>
          </a:xfrm>
        </p:spPr>
        <p:txBody>
          <a:bodyPr>
            <a:noAutofit/>
          </a:bodyPr>
          <a:lstStyle/>
          <a:p>
            <a:r>
              <a:rPr lang="en-US" sz="4400" dirty="0"/>
              <a:t>Prescribers Desktop Functions</a:t>
            </a:r>
          </a:p>
        </p:txBody>
      </p:sp>
      <p:sp>
        <p:nvSpPr>
          <p:cNvPr id="4" name="Text Placeholder 3"/>
          <p:cNvSpPr>
            <a:spLocks noGrp="1"/>
          </p:cNvSpPr>
          <p:nvPr>
            <p:ph type="body" idx="2"/>
          </p:nvPr>
        </p:nvSpPr>
        <p:spPr>
          <a:xfrm>
            <a:off x="690528" y="1700938"/>
            <a:ext cx="4762320" cy="4746357"/>
          </a:xfrm>
        </p:spPr>
        <p:txBody>
          <a:bodyPr>
            <a:normAutofit/>
          </a:bodyPr>
          <a:lstStyle/>
          <a:p>
            <a:r>
              <a:rPr lang="en-US" sz="1800" dirty="0">
                <a:latin typeface="Arial" panose="020B0604020202020204" pitchFamily="34" charset="0"/>
                <a:cs typeface="Arial" panose="020B0604020202020204" pitchFamily="34" charset="0"/>
              </a:rPr>
              <a:t>  The OrderConnect Prescribers Desktop displays links to access:</a:t>
            </a:r>
          </a:p>
          <a:p>
            <a:endParaRPr lang="en-US" sz="1800" dirty="0">
              <a:latin typeface="Arial" panose="020B0604020202020204" pitchFamily="34" charset="0"/>
              <a:cs typeface="Arial" panose="020B0604020202020204" pitchFamily="34" charset="0"/>
            </a:endParaRPr>
          </a:p>
          <a:p>
            <a:pPr marL="294894" indent="-285750">
              <a:spcAft>
                <a:spcPts val="3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Reports</a:t>
            </a:r>
          </a:p>
          <a:p>
            <a:pPr marL="294894" indent="-285750">
              <a:spcAft>
                <a:spcPts val="3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Electronic Refill Requests </a:t>
            </a:r>
          </a:p>
          <a:p>
            <a:pPr marL="294894" indent="-285750">
              <a:spcAft>
                <a:spcPts val="3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The OrderConnect Inbox </a:t>
            </a:r>
          </a:p>
          <a:p>
            <a:pPr marL="294894" indent="-285750">
              <a:spcAft>
                <a:spcPts val="3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Admin Desktop </a:t>
            </a:r>
          </a:p>
          <a:p>
            <a:pPr marL="294894" indent="-285750">
              <a:spcAft>
                <a:spcPts val="3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And more… </a:t>
            </a:r>
          </a:p>
        </p:txBody>
      </p:sp>
      <p:pic>
        <p:nvPicPr>
          <p:cNvPr id="5" name="Picture 4"/>
          <p:cNvPicPr>
            <a:picLocks noChangeAspect="1"/>
          </p:cNvPicPr>
          <p:nvPr/>
        </p:nvPicPr>
        <p:blipFill>
          <a:blip r:embed="rId3"/>
          <a:stretch>
            <a:fillRect/>
          </a:stretch>
        </p:blipFill>
        <p:spPr>
          <a:xfrm>
            <a:off x="5452848" y="2270938"/>
            <a:ext cx="5982346" cy="3410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ooter Placeholder 2">
            <a:extLst>
              <a:ext uri="{FF2B5EF4-FFF2-40B4-BE49-F238E27FC236}">
                <a16:creationId xmlns:a16="http://schemas.microsoft.com/office/drawing/2014/main" xmlns="" id="{225002F8-322F-4C88-A47A-DC8B69530C8C}"/>
              </a:ext>
            </a:extLst>
          </p:cNvPr>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6" name="Slide Number Placeholder 5">
            <a:extLst>
              <a:ext uri="{FF2B5EF4-FFF2-40B4-BE49-F238E27FC236}">
                <a16:creationId xmlns:a16="http://schemas.microsoft.com/office/drawing/2014/main" xmlns="" id="{38E7A39F-571C-40C8-B3E6-DD1D56C0E9B0}"/>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00768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698" y="371959"/>
            <a:ext cx="2928787" cy="736169"/>
          </a:xfrm>
        </p:spPr>
        <p:txBody>
          <a:bodyPr>
            <a:normAutofit/>
          </a:bodyPr>
          <a:lstStyle/>
          <a:p>
            <a:r>
              <a:rPr lang="en-US" sz="4000" dirty="0"/>
              <a:t>Rx Profile</a:t>
            </a:r>
          </a:p>
        </p:txBody>
      </p:sp>
      <p:sp>
        <p:nvSpPr>
          <p:cNvPr id="4" name="Text Placeholder 3"/>
          <p:cNvSpPr>
            <a:spLocks noGrp="1"/>
          </p:cNvSpPr>
          <p:nvPr>
            <p:ph type="body" idx="2"/>
          </p:nvPr>
        </p:nvSpPr>
        <p:spPr>
          <a:xfrm>
            <a:off x="662092" y="1379846"/>
            <a:ext cx="4457998" cy="5292672"/>
          </a:xfrm>
        </p:spPr>
        <p:txBody>
          <a:bodyPr>
            <a:normAutofit/>
          </a:bodyPr>
          <a:lstStyle/>
          <a:p>
            <a:pPr>
              <a:spcAft>
                <a:spcPts val="300"/>
              </a:spcAft>
            </a:pPr>
            <a:r>
              <a:rPr lang="en-US" sz="1800" dirty="0">
                <a:latin typeface="Arial" panose="020B0604020202020204" pitchFamily="34" charset="0"/>
                <a:cs typeface="Arial" panose="020B0604020202020204" pitchFamily="34" charset="0"/>
              </a:rPr>
              <a:t>  The Rx Profile tab is the ‘Home Page’ of all client records.  This tab provides a high-level overview of the patient record.</a:t>
            </a:r>
          </a:p>
          <a:p>
            <a:pPr>
              <a:spcAft>
                <a:spcPts val="300"/>
              </a:spcAft>
            </a:pPr>
            <a:r>
              <a:rPr lang="en-US" sz="1800" dirty="0">
                <a:latin typeface="Arial" panose="020B0604020202020204" pitchFamily="34" charset="0"/>
                <a:cs typeface="Arial" panose="020B0604020202020204" pitchFamily="34" charset="0"/>
              </a:rPr>
              <a:t>  The Current Medication Profile will list all diagnoses that are active, basic demographic information, any known allergies, all current medications, and icons indicating if there are possible suicide risks, adverse drug to drug/food interactions, or pregnancy alerts (located at the bottom center of the screen in the alert area).</a:t>
            </a:r>
          </a:p>
        </p:txBody>
      </p:sp>
      <p:pic>
        <p:nvPicPr>
          <p:cNvPr id="5" name="Picture 4"/>
          <p:cNvPicPr>
            <a:picLocks noChangeAspect="1"/>
          </p:cNvPicPr>
          <p:nvPr/>
        </p:nvPicPr>
        <p:blipFill>
          <a:blip r:embed="rId3"/>
          <a:stretch>
            <a:fillRect/>
          </a:stretch>
        </p:blipFill>
        <p:spPr>
          <a:xfrm>
            <a:off x="5752446" y="1108128"/>
            <a:ext cx="5937555" cy="3822896"/>
          </a:xfrm>
          <a:prstGeom prst="rect">
            <a:avLst/>
          </a:prstGeom>
        </p:spPr>
      </p:pic>
      <p:sp>
        <p:nvSpPr>
          <p:cNvPr id="3" name="Footer Placeholder 2">
            <a:extLst>
              <a:ext uri="{FF2B5EF4-FFF2-40B4-BE49-F238E27FC236}">
                <a16:creationId xmlns:a16="http://schemas.microsoft.com/office/drawing/2014/main" xmlns="" id="{9758EDED-E992-4B89-9E40-B6B5710704A1}"/>
              </a:ext>
            </a:extLst>
          </p:cNvPr>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6" name="Slide Number Placeholder 5">
            <a:extLst>
              <a:ext uri="{FF2B5EF4-FFF2-40B4-BE49-F238E27FC236}">
                <a16:creationId xmlns:a16="http://schemas.microsoft.com/office/drawing/2014/main" xmlns="" id="{944345E2-A09E-4FBB-BD81-8BDF9A5755EE}"/>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05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7614" y="443426"/>
            <a:ext cx="8305790" cy="996513"/>
          </a:xfrm>
        </p:spPr>
        <p:txBody>
          <a:bodyPr>
            <a:noAutofit/>
          </a:bodyPr>
          <a:lstStyle/>
          <a:p>
            <a:r>
              <a:rPr lang="en-US" sz="4400" dirty="0">
                <a:latin typeface="+mj-lt"/>
              </a:rPr>
              <a:t>Triggers/ Patient Care Suggestions</a:t>
            </a:r>
          </a:p>
        </p:txBody>
      </p:sp>
      <p:pic>
        <p:nvPicPr>
          <p:cNvPr id="9" name="Content Placeholder 8"/>
          <p:cNvPicPr>
            <a:picLocks noGrp="1" noChangeAspect="1"/>
          </p:cNvPicPr>
          <p:nvPr>
            <p:ph sz="half" idx="1"/>
          </p:nvPr>
        </p:nvPicPr>
        <p:blipFill>
          <a:blip r:embed="rId3"/>
          <a:stretch>
            <a:fillRect/>
          </a:stretch>
        </p:blipFill>
        <p:spPr>
          <a:xfrm>
            <a:off x="7420694" y="4759624"/>
            <a:ext cx="3519345" cy="1755645"/>
          </a:xfrm>
          <a:prstGeom prst="rect">
            <a:avLst/>
          </a:prstGeom>
        </p:spPr>
      </p:pic>
      <p:sp>
        <p:nvSpPr>
          <p:cNvPr id="7" name="Text Placeholder 6"/>
          <p:cNvSpPr>
            <a:spLocks noGrp="1"/>
          </p:cNvSpPr>
          <p:nvPr>
            <p:ph type="body" idx="2"/>
          </p:nvPr>
        </p:nvSpPr>
        <p:spPr>
          <a:xfrm>
            <a:off x="697328" y="1809444"/>
            <a:ext cx="5036949" cy="4187951"/>
          </a:xfrm>
        </p:spPr>
        <p:txBody>
          <a:bodyPr>
            <a:normAutofit fontScale="92500"/>
          </a:bodyPr>
          <a:lstStyle/>
          <a:p>
            <a:r>
              <a:rPr lang="en-US" sz="1800" dirty="0">
                <a:latin typeface="Arial" panose="020B0604020202020204" pitchFamily="34" charset="0"/>
                <a:cs typeface="Arial" panose="020B0604020202020204" pitchFamily="34" charset="0"/>
              </a:rPr>
              <a:t>  Triggers or Patient Care Suggestions allow a facility to create their own clinical alerts by setting the criteria with which to trigger it in a client record inside OrderConnect.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For example, if your facility would like for clients to obtain blood levels each time that a NEW order for Clozaril is written, the Care Suggestion icon will only display on the Order Confirmation page when the new order is being presented.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Once a user has accepted the order for Clozaril and it is no longer being ordered as NEW, the care suggestion icon will no longer display in the record.</a:t>
            </a:r>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6879934" y="1643364"/>
            <a:ext cx="4600866" cy="2912835"/>
          </a:xfrm>
          <a:prstGeom prst="rect">
            <a:avLst/>
          </a:prstGeom>
        </p:spPr>
      </p:pic>
      <p:sp>
        <p:nvSpPr>
          <p:cNvPr id="2" name="Footer Placeholder 1">
            <a:extLst>
              <a:ext uri="{FF2B5EF4-FFF2-40B4-BE49-F238E27FC236}">
                <a16:creationId xmlns:a16="http://schemas.microsoft.com/office/drawing/2014/main" xmlns="" id="{0424BED6-B5D1-4B08-9577-02ACF4F0D1D1}"/>
              </a:ext>
            </a:extLst>
          </p:cNvPr>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4" name="Slide Number Placeholder 3">
            <a:extLst>
              <a:ext uri="{FF2B5EF4-FFF2-40B4-BE49-F238E27FC236}">
                <a16:creationId xmlns:a16="http://schemas.microsoft.com/office/drawing/2014/main" xmlns="" id="{B83DF08B-5D74-43A7-919A-78F66B6D3139}"/>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419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513" y="390618"/>
            <a:ext cx="3932767" cy="767166"/>
          </a:xfrm>
        </p:spPr>
        <p:txBody>
          <a:bodyPr>
            <a:normAutofit/>
          </a:bodyPr>
          <a:lstStyle/>
          <a:p>
            <a:r>
              <a:rPr lang="en-US" sz="4400" dirty="0"/>
              <a:t>Alerts Override</a:t>
            </a:r>
          </a:p>
        </p:txBody>
      </p:sp>
      <p:sp>
        <p:nvSpPr>
          <p:cNvPr id="3" name="Content Placeholder 2"/>
          <p:cNvSpPr>
            <a:spLocks noGrp="1"/>
          </p:cNvSpPr>
          <p:nvPr>
            <p:ph sz="half" idx="1"/>
          </p:nvPr>
        </p:nvSpPr>
        <p:spPr>
          <a:xfrm>
            <a:off x="7044448" y="1157784"/>
            <a:ext cx="4087212" cy="5279866"/>
          </a:xfrm>
        </p:spPr>
        <p:txBody>
          <a:bodyPr>
            <a:normAutofit/>
          </a:bodyPr>
          <a:lstStyle/>
          <a:p>
            <a:pPr lvl="0">
              <a:spcBef>
                <a:spcPts val="0"/>
              </a:spcBef>
              <a:spcAft>
                <a:spcPts val="600"/>
              </a:spcAft>
            </a:pPr>
            <a:r>
              <a:rPr lang="en-US" sz="1600" dirty="0"/>
              <a:t>Drug-Allergy interaction</a:t>
            </a:r>
            <a:endParaRPr lang="en-US" sz="1600" b="1" dirty="0"/>
          </a:p>
          <a:p>
            <a:pPr lvl="0">
              <a:spcBef>
                <a:spcPts val="0"/>
              </a:spcBef>
              <a:spcAft>
                <a:spcPts val="600"/>
              </a:spcAft>
            </a:pPr>
            <a:r>
              <a:rPr lang="en-US" sz="1600" dirty="0"/>
              <a:t>Drug-Drug interaction</a:t>
            </a:r>
          </a:p>
          <a:p>
            <a:pPr lvl="0">
              <a:spcBef>
                <a:spcPts val="0"/>
              </a:spcBef>
              <a:spcAft>
                <a:spcPts val="600"/>
              </a:spcAft>
            </a:pPr>
            <a:r>
              <a:rPr lang="en-US" sz="1600" dirty="0"/>
              <a:t>Drug-food interaction</a:t>
            </a:r>
          </a:p>
          <a:p>
            <a:pPr lvl="0">
              <a:spcBef>
                <a:spcPts val="0"/>
              </a:spcBef>
              <a:spcAft>
                <a:spcPts val="600"/>
              </a:spcAft>
            </a:pPr>
            <a:r>
              <a:rPr lang="en-US" sz="1600" dirty="0"/>
              <a:t>Drug-ethanol interaction</a:t>
            </a:r>
          </a:p>
          <a:p>
            <a:pPr lvl="0">
              <a:spcBef>
                <a:spcPts val="0"/>
              </a:spcBef>
              <a:spcAft>
                <a:spcPts val="600"/>
              </a:spcAft>
            </a:pPr>
            <a:r>
              <a:rPr lang="en-US" sz="1600" dirty="0"/>
              <a:t>Drug-lab interaction</a:t>
            </a:r>
          </a:p>
          <a:p>
            <a:pPr lvl="0">
              <a:spcBef>
                <a:spcPts val="0"/>
              </a:spcBef>
              <a:spcAft>
                <a:spcPts val="600"/>
              </a:spcAft>
            </a:pPr>
            <a:r>
              <a:rPr lang="en-US" sz="1600" dirty="0"/>
              <a:t>Drug-tobacco interaction</a:t>
            </a:r>
          </a:p>
          <a:p>
            <a:pPr lvl="0">
              <a:spcBef>
                <a:spcPts val="0"/>
              </a:spcBef>
              <a:spcAft>
                <a:spcPts val="600"/>
              </a:spcAft>
            </a:pPr>
            <a:r>
              <a:rPr lang="en-US" sz="1600" dirty="0"/>
              <a:t>Drug-disease (indication) interaction</a:t>
            </a:r>
          </a:p>
          <a:p>
            <a:pPr lvl="0">
              <a:spcBef>
                <a:spcPts val="0"/>
              </a:spcBef>
              <a:spcAft>
                <a:spcPts val="600"/>
              </a:spcAft>
            </a:pPr>
            <a:r>
              <a:rPr lang="en-US" sz="1600" dirty="0"/>
              <a:t>Drug-pregnancy interaction</a:t>
            </a:r>
          </a:p>
          <a:p>
            <a:pPr lvl="0">
              <a:spcBef>
                <a:spcPts val="0"/>
              </a:spcBef>
              <a:spcAft>
                <a:spcPts val="600"/>
              </a:spcAft>
            </a:pPr>
            <a:r>
              <a:rPr lang="en-US" sz="1600" dirty="0"/>
              <a:t>Drug-lactation interaction</a:t>
            </a:r>
          </a:p>
          <a:p>
            <a:pPr lvl="0">
              <a:spcBef>
                <a:spcPts val="0"/>
              </a:spcBef>
              <a:spcAft>
                <a:spcPts val="600"/>
              </a:spcAft>
            </a:pPr>
            <a:r>
              <a:rPr lang="en-US" sz="1600" dirty="0"/>
              <a:t>General precautions interaction</a:t>
            </a:r>
          </a:p>
          <a:p>
            <a:pPr lvl="0">
              <a:spcBef>
                <a:spcPts val="0"/>
              </a:spcBef>
              <a:spcAft>
                <a:spcPts val="600"/>
              </a:spcAft>
            </a:pPr>
            <a:r>
              <a:rPr lang="en-US" sz="1600" dirty="0"/>
              <a:t>Therapeutic class duplication</a:t>
            </a:r>
          </a:p>
          <a:p>
            <a:pPr lvl="0">
              <a:spcBef>
                <a:spcPts val="0"/>
              </a:spcBef>
              <a:spcAft>
                <a:spcPts val="600"/>
              </a:spcAft>
            </a:pPr>
            <a:r>
              <a:rPr lang="en-US" sz="1600" dirty="0"/>
              <a:t>Therapeutic class antagonism</a:t>
            </a:r>
          </a:p>
          <a:p>
            <a:pPr lvl="0">
              <a:spcBef>
                <a:spcPts val="0"/>
              </a:spcBef>
              <a:spcAft>
                <a:spcPts val="600"/>
              </a:spcAft>
            </a:pPr>
            <a:r>
              <a:rPr lang="en-US" sz="1600" dirty="0"/>
              <a:t>Ingredient duplication interaction</a:t>
            </a:r>
          </a:p>
          <a:p>
            <a:pPr lvl="0">
              <a:spcBef>
                <a:spcPts val="0"/>
              </a:spcBef>
              <a:spcAft>
                <a:spcPts val="600"/>
              </a:spcAft>
            </a:pPr>
            <a:r>
              <a:rPr lang="en-US" sz="1600" dirty="0"/>
              <a:t>Warning generated from Validate Profile</a:t>
            </a:r>
          </a:p>
          <a:p>
            <a:pPr lvl="0">
              <a:spcBef>
                <a:spcPts val="0"/>
              </a:spcBef>
              <a:spcAft>
                <a:spcPts val="600"/>
              </a:spcAft>
            </a:pPr>
            <a:r>
              <a:rPr lang="en-US" sz="1600" dirty="0"/>
              <a:t>Age-based prescribing guidelines</a:t>
            </a:r>
          </a:p>
          <a:p>
            <a:pPr lvl="0">
              <a:spcBef>
                <a:spcPts val="0"/>
              </a:spcBef>
              <a:spcAft>
                <a:spcPts val="600"/>
              </a:spcAft>
            </a:pPr>
            <a:r>
              <a:rPr lang="en-US" sz="1600" dirty="0"/>
              <a:t>Unknown severity alters</a:t>
            </a:r>
          </a:p>
          <a:p>
            <a:pPr marL="0" indent="0">
              <a:buNone/>
            </a:pPr>
            <a:endParaRPr lang="en-US" dirty="0"/>
          </a:p>
        </p:txBody>
      </p:sp>
      <p:sp>
        <p:nvSpPr>
          <p:cNvPr id="4" name="Text Placeholder 3"/>
          <p:cNvSpPr>
            <a:spLocks noGrp="1"/>
          </p:cNvSpPr>
          <p:nvPr>
            <p:ph type="body" idx="2"/>
          </p:nvPr>
        </p:nvSpPr>
        <p:spPr>
          <a:xfrm>
            <a:off x="624364" y="1325792"/>
            <a:ext cx="5471636" cy="5026978"/>
          </a:xfrm>
        </p:spPr>
        <p:txBody>
          <a:bodyPr>
            <a:normAutofit lnSpcReduction="10000"/>
          </a:bodyPr>
          <a:lstStyle/>
          <a:p>
            <a:r>
              <a:rPr lang="en-US" sz="1800" dirty="0">
                <a:latin typeface="Arial" panose="020B0604020202020204" pitchFamily="34" charset="0"/>
                <a:cs typeface="Arial" panose="020B0604020202020204" pitchFamily="34" charset="0"/>
              </a:rPr>
              <a:t>  OrderConnect provides the ability to display the following types of interactions and warnings within the client record.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The administrator can determine which of these warnings will be presented to users during the prescribing events.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 facility may elect to hide/suppress any of the available alerts.  However, If a user would like to see any</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non-displayed alerts for a client record, the user can click on the</a:t>
            </a:r>
            <a:r>
              <a:rPr lang="en-US" sz="1800" b="1" dirty="0">
                <a:latin typeface="Arial" panose="020B0604020202020204" pitchFamily="34" charset="0"/>
                <a:cs typeface="Arial" panose="020B0604020202020204" pitchFamily="34" charset="0"/>
              </a:rPr>
              <a:t> ‘Bypass Filters- Show All Alerts’ </a:t>
            </a:r>
            <a:r>
              <a:rPr lang="en-US" sz="1800" dirty="0">
                <a:latin typeface="Arial" panose="020B0604020202020204" pitchFamily="34" charset="0"/>
                <a:cs typeface="Arial" panose="020B0604020202020204" pitchFamily="34" charset="0"/>
              </a:rPr>
              <a:t>option and view all alerts available.</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Administrators may also require that users acknowledge having seen and/or provide prescriber reasoning for these alerts when the alerts are present in a record</a:t>
            </a:r>
            <a:endParaRPr lang="en-US" sz="1800" b="1" dirty="0">
              <a:latin typeface="Arial" panose="020B0604020202020204" pitchFamily="34" charset="0"/>
              <a:cs typeface="Arial" panose="020B0604020202020204" pitchFamily="34" charset="0"/>
            </a:endParaRPr>
          </a:p>
        </p:txBody>
      </p:sp>
      <p:sp>
        <p:nvSpPr>
          <p:cNvPr id="5" name="Right Arrow 4"/>
          <p:cNvSpPr/>
          <p:nvPr/>
        </p:nvSpPr>
        <p:spPr>
          <a:xfrm>
            <a:off x="3360182" y="2948601"/>
            <a:ext cx="1247613" cy="333214"/>
          </a:xfrm>
          <a:prstGeom prst="rightArrow">
            <a:avLst/>
          </a:prstGeom>
          <a:solidFill>
            <a:srgbClr val="0076A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70C0"/>
              </a:solidFill>
            </a:endParaRPr>
          </a:p>
        </p:txBody>
      </p:sp>
      <p:sp>
        <p:nvSpPr>
          <p:cNvPr id="6" name="Footer Placeholder 5">
            <a:extLst>
              <a:ext uri="{FF2B5EF4-FFF2-40B4-BE49-F238E27FC236}">
                <a16:creationId xmlns:a16="http://schemas.microsoft.com/office/drawing/2014/main" xmlns="" id="{93CE362C-D40F-4A5E-9027-ADF56A6BE99C}"/>
              </a:ext>
            </a:extLst>
          </p:cNvPr>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7" name="Slide Number Placeholder 6">
            <a:extLst>
              <a:ext uri="{FF2B5EF4-FFF2-40B4-BE49-F238E27FC236}">
                <a16:creationId xmlns:a16="http://schemas.microsoft.com/office/drawing/2014/main" xmlns="" id="{12108B33-7144-42E4-B809-25183B364568}"/>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48104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698" y="371959"/>
            <a:ext cx="2928787" cy="736169"/>
          </a:xfrm>
        </p:spPr>
        <p:txBody>
          <a:bodyPr>
            <a:normAutofit fontScale="90000"/>
          </a:bodyPr>
          <a:lstStyle/>
          <a:p>
            <a:r>
              <a:rPr lang="en-US" sz="4000" dirty="0" smtClean="0"/>
              <a:t>External RxHx</a:t>
            </a:r>
            <a:endParaRPr lang="en-US" sz="4000" dirty="0"/>
          </a:p>
        </p:txBody>
      </p:sp>
      <p:sp>
        <p:nvSpPr>
          <p:cNvPr id="4" name="Text Placeholder 3"/>
          <p:cNvSpPr>
            <a:spLocks noGrp="1"/>
          </p:cNvSpPr>
          <p:nvPr>
            <p:ph type="body" idx="2"/>
          </p:nvPr>
        </p:nvSpPr>
        <p:spPr>
          <a:xfrm>
            <a:off x="662092" y="1379846"/>
            <a:ext cx="4457998" cy="5292672"/>
          </a:xfrm>
        </p:spPr>
        <p:txBody>
          <a:bodyPr>
            <a:normAutofit/>
          </a:bodyPr>
          <a:lstStyle/>
          <a:p>
            <a:pPr>
              <a:spcAft>
                <a:spcPts val="300"/>
              </a:spcAft>
            </a:pPr>
            <a:r>
              <a:rPr lang="en-US" sz="1800" dirty="0" smtClean="0">
                <a:latin typeface="Arial" panose="020B0604020202020204" pitchFamily="34" charset="0"/>
                <a:cs typeface="Arial" panose="020B0604020202020204" pitchFamily="34" charset="0"/>
              </a:rPr>
              <a:t>This tab can pull in prescription history stored in the nationwide SureScripts database if a patient eligibility has been checked and the patient has consented for the prescriber to have electronic access to the patient’s medication history.</a:t>
            </a:r>
            <a:endParaRPr lang="en-US" sz="18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xmlns="" id="{9758EDED-E992-4B89-9E40-B6B5710704A1}"/>
              </a:ext>
            </a:extLst>
          </p:cNvPr>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6" name="Slide Number Placeholder 5">
            <a:extLst>
              <a:ext uri="{FF2B5EF4-FFF2-40B4-BE49-F238E27FC236}">
                <a16:creationId xmlns:a16="http://schemas.microsoft.com/office/drawing/2014/main" xmlns="" id="{944345E2-A09E-4FBB-BD81-8BDF9A5755EE}"/>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7" name="Picture 6"/>
          <p:cNvPicPr>
            <a:picLocks noChangeAspect="1"/>
          </p:cNvPicPr>
          <p:nvPr/>
        </p:nvPicPr>
        <p:blipFill>
          <a:blip r:embed="rId3"/>
          <a:stretch>
            <a:fillRect/>
          </a:stretch>
        </p:blipFill>
        <p:spPr>
          <a:xfrm>
            <a:off x="5201689" y="1379846"/>
            <a:ext cx="6787111" cy="4733925"/>
          </a:xfrm>
          <a:prstGeom prst="rect">
            <a:avLst/>
          </a:prstGeom>
        </p:spPr>
      </p:pic>
    </p:spTree>
    <p:extLst>
      <p:ext uri="{BB962C8B-B14F-4D97-AF65-F5344CB8AC3E}">
        <p14:creationId xmlns:p14="http://schemas.microsoft.com/office/powerpoint/2010/main" val="302414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026" y="491798"/>
            <a:ext cx="6081087" cy="612183"/>
          </a:xfrm>
        </p:spPr>
        <p:txBody>
          <a:bodyPr>
            <a:noAutofit/>
          </a:bodyPr>
          <a:lstStyle/>
          <a:p>
            <a:r>
              <a:rPr lang="en-US" sz="4000" dirty="0"/>
              <a:t>Non-ISC Medication Entry</a:t>
            </a:r>
          </a:p>
        </p:txBody>
      </p:sp>
      <p:pic>
        <p:nvPicPr>
          <p:cNvPr id="7" name="Content Placeholder 6"/>
          <p:cNvPicPr>
            <a:picLocks noGrp="1" noChangeAspect="1"/>
          </p:cNvPicPr>
          <p:nvPr>
            <p:ph sz="half" idx="1"/>
          </p:nvPr>
        </p:nvPicPr>
        <p:blipFill>
          <a:blip r:embed="rId3"/>
          <a:stretch>
            <a:fillRect/>
          </a:stretch>
        </p:blipFill>
        <p:spPr>
          <a:xfrm>
            <a:off x="6396889" y="1377696"/>
            <a:ext cx="5281095" cy="2299597"/>
          </a:xfrm>
          <a:prstGeom prst="rect">
            <a:avLst/>
          </a:prstGeom>
        </p:spPr>
      </p:pic>
      <p:sp>
        <p:nvSpPr>
          <p:cNvPr id="4" name="Text Placeholder 3"/>
          <p:cNvSpPr>
            <a:spLocks noGrp="1"/>
          </p:cNvSpPr>
          <p:nvPr>
            <p:ph type="body" idx="2"/>
          </p:nvPr>
        </p:nvSpPr>
        <p:spPr>
          <a:xfrm>
            <a:off x="845484" y="1377696"/>
            <a:ext cx="5250516" cy="4695987"/>
          </a:xfrm>
        </p:spPr>
        <p:txBody>
          <a:bodyPr>
            <a:normAutofit/>
          </a:bodyPr>
          <a:lstStyle/>
          <a:p>
            <a:r>
              <a:rPr lang="en-US" sz="1800" dirty="0">
                <a:latin typeface="Arial" panose="020B0604020202020204" pitchFamily="34" charset="0"/>
                <a:cs typeface="Arial" panose="020B0604020202020204" pitchFamily="34" charset="0"/>
              </a:rPr>
              <a:t>  The Non-ISC Rx (Non-OrderConnect prescription) tab is used to record medications prescribed by a physician not available via the OrderConnect drug library.  </a:t>
            </a:r>
          </a:p>
          <a:p>
            <a:r>
              <a:rPr lang="en-US" sz="1800" dirty="0">
                <a:latin typeface="Arial" panose="020B0604020202020204" pitchFamily="34" charset="0"/>
                <a:cs typeface="Arial" panose="020B0604020202020204" pitchFamily="34" charset="0"/>
              </a:rPr>
              <a:t>  These are manually entered medications that will feed the EHR. Additionally, this tab can be utilized for posting client-specific comments or directives on the Rx Profile page of the client record. </a:t>
            </a:r>
          </a:p>
          <a:p>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     An icon depicting a checkmark that has been crossed out in a white box will appear next to the name of any item entered in the application that cannot be automatically checked for Drug to Drug/Food, Allergy, and Pregnancy/Lactation alerts.  </a:t>
            </a:r>
          </a:p>
        </p:txBody>
      </p:sp>
      <p:sp>
        <p:nvSpPr>
          <p:cNvPr id="3" name="Footer Placeholder 2">
            <a:extLst>
              <a:ext uri="{FF2B5EF4-FFF2-40B4-BE49-F238E27FC236}">
                <a16:creationId xmlns:a16="http://schemas.microsoft.com/office/drawing/2014/main" xmlns="" id="{6C0B380F-E788-49D3-B560-57E0E05F30AE}"/>
              </a:ext>
            </a:extLst>
          </p:cNvPr>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5" name="Slide Number Placeholder 4">
            <a:extLst>
              <a:ext uri="{FF2B5EF4-FFF2-40B4-BE49-F238E27FC236}">
                <a16:creationId xmlns:a16="http://schemas.microsoft.com/office/drawing/2014/main" xmlns="" id="{674C3458-3773-4A18-A99E-7FF3820A6C92}"/>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6" name="TextBox 5">
            <a:extLst>
              <a:ext uri="{FF2B5EF4-FFF2-40B4-BE49-F238E27FC236}">
                <a16:creationId xmlns:a16="http://schemas.microsoft.com/office/drawing/2014/main" xmlns="" id="{C54F7E90-6653-4C00-9502-CB54601F0E27}"/>
              </a:ext>
            </a:extLst>
          </p:cNvPr>
          <p:cNvSpPr txBox="1"/>
          <p:nvPr/>
        </p:nvSpPr>
        <p:spPr>
          <a:xfrm>
            <a:off x="6940800" y="4305600"/>
            <a:ext cx="4658400" cy="1477328"/>
          </a:xfrm>
          <a:prstGeom prst="rect">
            <a:avLst/>
          </a:prstGeom>
          <a:noFill/>
        </p:spPr>
        <p:txBody>
          <a:bodyPr wrap="square" rtlCol="0">
            <a:spAutoFit/>
          </a:bodyPr>
          <a:lstStyle/>
          <a:p>
            <a:r>
              <a:rPr lang="en-US" b="1" dirty="0">
                <a:solidFill>
                  <a:schemeClr val="bg2">
                    <a:lumMod val="25000"/>
                  </a:schemeClr>
                </a:solidFill>
                <a:latin typeface="Arial" panose="020B0604020202020204" pitchFamily="34" charset="0"/>
                <a:cs typeface="Arial" panose="020B0604020202020204" pitchFamily="34" charset="0"/>
              </a:rPr>
              <a:t>Note: </a:t>
            </a:r>
            <a:r>
              <a:rPr lang="en-US" dirty="0">
                <a:solidFill>
                  <a:schemeClr val="bg2">
                    <a:lumMod val="25000"/>
                  </a:schemeClr>
                </a:solidFill>
                <a:latin typeface="Arial" panose="020B0604020202020204" pitchFamily="34" charset="0"/>
                <a:cs typeface="Arial" panose="020B0604020202020204" pitchFamily="34" charset="0"/>
              </a:rPr>
              <a:t>Drug to Drug/Food interactions will </a:t>
            </a:r>
            <a:r>
              <a:rPr lang="en-US" dirty="0">
                <a:solidFill>
                  <a:schemeClr val="bg2">
                    <a:lumMod val="25000"/>
                  </a:schemeClr>
                </a:solidFill>
                <a:highlight>
                  <a:srgbClr val="FFFF00"/>
                </a:highlight>
                <a:latin typeface="Arial" panose="020B0604020202020204" pitchFamily="34" charset="0"/>
                <a:cs typeface="Arial" panose="020B0604020202020204" pitchFamily="34" charset="0"/>
              </a:rPr>
              <a:t>NOT</a:t>
            </a:r>
            <a:r>
              <a:rPr lang="en-US" dirty="0">
                <a:solidFill>
                  <a:schemeClr val="bg2">
                    <a:lumMod val="25000"/>
                  </a:schemeClr>
                </a:solidFill>
                <a:latin typeface="Arial" panose="020B0604020202020204" pitchFamily="34" charset="0"/>
                <a:cs typeface="Arial" panose="020B0604020202020204" pitchFamily="34" charset="0"/>
              </a:rPr>
              <a:t> be checked against a Medication or remedy that the Application does not recognize. </a:t>
            </a:r>
          </a:p>
          <a:p>
            <a:endParaRPr lang="en-US" dirty="0"/>
          </a:p>
        </p:txBody>
      </p:sp>
      <p:pic>
        <p:nvPicPr>
          <p:cNvPr id="9" name="Picture 8">
            <a:extLst>
              <a:ext uri="{FF2B5EF4-FFF2-40B4-BE49-F238E27FC236}">
                <a16:creationId xmlns:a16="http://schemas.microsoft.com/office/drawing/2014/main" xmlns="" id="{94562C6B-3466-498B-91FB-44DA51179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500" y="4305600"/>
            <a:ext cx="243526" cy="228306"/>
          </a:xfrm>
          <a:prstGeom prst="rect">
            <a:avLst/>
          </a:prstGeom>
        </p:spPr>
      </p:pic>
    </p:spTree>
    <p:extLst>
      <p:ext uri="{BB962C8B-B14F-4D97-AF65-F5344CB8AC3E}">
        <p14:creationId xmlns:p14="http://schemas.microsoft.com/office/powerpoint/2010/main" val="22255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698" y="371959"/>
            <a:ext cx="2928787" cy="736169"/>
          </a:xfrm>
        </p:spPr>
        <p:txBody>
          <a:bodyPr>
            <a:normAutofit/>
          </a:bodyPr>
          <a:lstStyle/>
          <a:p>
            <a:r>
              <a:rPr lang="en-US" sz="4000" dirty="0" smtClean="0"/>
              <a:t>Eligibility</a:t>
            </a:r>
            <a:endParaRPr lang="en-US" sz="4000" dirty="0"/>
          </a:p>
        </p:txBody>
      </p:sp>
      <p:sp>
        <p:nvSpPr>
          <p:cNvPr id="4" name="Text Placeholder 3"/>
          <p:cNvSpPr>
            <a:spLocks noGrp="1"/>
          </p:cNvSpPr>
          <p:nvPr>
            <p:ph type="body" idx="2"/>
          </p:nvPr>
        </p:nvSpPr>
        <p:spPr>
          <a:xfrm>
            <a:off x="662092" y="1379846"/>
            <a:ext cx="4457998" cy="5292672"/>
          </a:xfrm>
        </p:spPr>
        <p:txBody>
          <a:bodyPr>
            <a:normAutofit/>
          </a:bodyPr>
          <a:lstStyle/>
          <a:p>
            <a:pPr>
              <a:spcAft>
                <a:spcPts val="300"/>
              </a:spcAft>
            </a:pPr>
            <a:r>
              <a:rPr lang="en-US" sz="1800" dirty="0" smtClean="0">
                <a:latin typeface="Arial" panose="020B0604020202020204" pitchFamily="34" charset="0"/>
                <a:cs typeface="Arial" panose="020B0604020202020204" pitchFamily="34" charset="0"/>
              </a:rPr>
              <a:t>Client eligibility with any associated payers can be checked in real-time from this tab.</a:t>
            </a:r>
          </a:p>
          <a:p>
            <a:pPr>
              <a:spcAft>
                <a:spcPts val="300"/>
              </a:spcAft>
            </a:pPr>
            <a:endParaRPr lang="en-US" sz="1800" dirty="0">
              <a:latin typeface="Arial" panose="020B0604020202020204" pitchFamily="34" charset="0"/>
              <a:cs typeface="Arial" panose="020B0604020202020204" pitchFamily="34" charset="0"/>
            </a:endParaRPr>
          </a:p>
          <a:p>
            <a:pPr>
              <a:spcAft>
                <a:spcPts val="300"/>
              </a:spcAft>
            </a:pPr>
            <a:r>
              <a:rPr lang="en-US" sz="1800" dirty="0" smtClean="0">
                <a:latin typeface="Arial" panose="020B0604020202020204" pitchFamily="34" charset="0"/>
                <a:cs typeface="Arial" panose="020B0604020202020204" pitchFamily="34" charset="0"/>
              </a:rPr>
              <a:t>Results will show the service type and coverage eligibility as well as any deductible balances for each plan.</a:t>
            </a:r>
            <a:endParaRPr lang="en-US" sz="18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xmlns="" id="{9758EDED-E992-4B89-9E40-B6B5710704A1}"/>
              </a:ext>
            </a:extLst>
          </p:cNvPr>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6" name="Slide Number Placeholder 5">
            <a:extLst>
              <a:ext uri="{FF2B5EF4-FFF2-40B4-BE49-F238E27FC236}">
                <a16:creationId xmlns:a16="http://schemas.microsoft.com/office/drawing/2014/main" xmlns="" id="{944345E2-A09E-4FBB-BD81-8BDF9A5755EE}"/>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5" name="Picture 4"/>
          <p:cNvPicPr>
            <a:picLocks noChangeAspect="1"/>
          </p:cNvPicPr>
          <p:nvPr/>
        </p:nvPicPr>
        <p:blipFill>
          <a:blip r:embed="rId3"/>
          <a:stretch>
            <a:fillRect/>
          </a:stretch>
        </p:blipFill>
        <p:spPr>
          <a:xfrm>
            <a:off x="5159375" y="1379846"/>
            <a:ext cx="6829425" cy="4393406"/>
          </a:xfrm>
          <a:prstGeom prst="rect">
            <a:avLst/>
          </a:prstGeom>
        </p:spPr>
      </p:pic>
    </p:spTree>
    <p:extLst>
      <p:ext uri="{BB962C8B-B14F-4D97-AF65-F5344CB8AC3E}">
        <p14:creationId xmlns:p14="http://schemas.microsoft.com/office/powerpoint/2010/main" val="32474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238" y="2169165"/>
            <a:ext cx="10363200" cy="1362075"/>
          </a:xfrm>
        </p:spPr>
        <p:txBody>
          <a:bodyPr>
            <a:normAutofit/>
          </a:bodyPr>
          <a:lstStyle/>
          <a:p>
            <a:pPr algn="ctr"/>
            <a:r>
              <a:rPr lang="en-US" sz="4800" dirty="0"/>
              <a:t>myEvolv Agency Setup</a:t>
            </a:r>
          </a:p>
        </p:txBody>
      </p:sp>
      <p:sp>
        <p:nvSpPr>
          <p:cNvPr id="4" name="Footer Placeholder 3">
            <a:extLst>
              <a:ext uri="{FF2B5EF4-FFF2-40B4-BE49-F238E27FC236}">
                <a16:creationId xmlns:a16="http://schemas.microsoft.com/office/drawing/2014/main" xmlns="" id="{9DE5876E-C127-4788-AE32-140872219497}"/>
              </a:ext>
            </a:extLst>
          </p:cNvPr>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5" name="Slide Number Placeholder 4">
            <a:extLst>
              <a:ext uri="{FF2B5EF4-FFF2-40B4-BE49-F238E27FC236}">
                <a16:creationId xmlns:a16="http://schemas.microsoft.com/office/drawing/2014/main" xmlns="" id="{AC92744D-1E01-4221-BA8A-99C359000D38}"/>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73253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403944-D59A-4AE0-8D5D-1B61883FDF0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xmlns="" id="{286EFEE9-CC6D-4D5D-AA53-92921FA3AB9D}"/>
              </a:ext>
            </a:extLst>
          </p:cNvPr>
          <p:cNvSpPr>
            <a:spLocks noGrp="1"/>
          </p:cNvSpPr>
          <p:nvPr>
            <p:ph idx="1"/>
          </p:nvPr>
        </p:nvSpPr>
        <p:spPr/>
        <p:txBody>
          <a:bodyPr/>
          <a:lstStyle/>
          <a:p>
            <a:r>
              <a:rPr lang="en-US" dirty="0"/>
              <a:t>OrderConnect</a:t>
            </a:r>
          </a:p>
          <a:p>
            <a:pPr lvl="1"/>
            <a:r>
              <a:rPr lang="en-US" sz="2000" dirty="0"/>
              <a:t>OrderConnect is a secure, Web-based and medication management system that integrates with your EHR solution to enhance patient safely and increase physician productivity.  You can order new medications from the office or from a mobile device.  The system also allows you to create lab and radiology orders and to receive results back electronically.</a:t>
            </a:r>
            <a:endParaRPr lang="en-US" dirty="0"/>
          </a:p>
          <a:p>
            <a:r>
              <a:rPr lang="en-US" dirty="0"/>
              <a:t>myEvolv eMAR</a:t>
            </a:r>
          </a:p>
          <a:p>
            <a:pPr lvl="1"/>
            <a:r>
              <a:rPr lang="en-US" sz="2000" dirty="0"/>
              <a:t>eMAR (Electronic Medication Administration Record) is a feature that allows agencies to administer and track remaining quantities of a child’s prescriptions on file. eMAR is entered in its own module, but it will look for information entered in the health section in a child’s record. eMAR is used for medication dispensing. </a:t>
            </a:r>
            <a:endParaRPr lang="en-US" sz="1800" dirty="0"/>
          </a:p>
          <a:p>
            <a:endParaRPr lang="en-US" dirty="0"/>
          </a:p>
        </p:txBody>
      </p:sp>
      <p:sp>
        <p:nvSpPr>
          <p:cNvPr id="4" name="Slide Number Placeholder 3">
            <a:extLst>
              <a:ext uri="{FF2B5EF4-FFF2-40B4-BE49-F238E27FC236}">
                <a16:creationId xmlns:a16="http://schemas.microsoft.com/office/drawing/2014/main" xmlns="" id="{93F08B78-2C1B-4582-862B-D27A769EACD4}"/>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5" name="Footer Placeholder 4">
            <a:extLst>
              <a:ext uri="{FF2B5EF4-FFF2-40B4-BE49-F238E27FC236}">
                <a16:creationId xmlns:a16="http://schemas.microsoft.com/office/drawing/2014/main" xmlns="" id="{ABE8FAF8-C36F-4B50-B624-C5892A705016}"/>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Tree>
    <p:extLst>
      <p:ext uri="{BB962C8B-B14F-4D97-AF65-F5344CB8AC3E}">
        <p14:creationId xmlns:p14="http://schemas.microsoft.com/office/powerpoint/2010/main" val="60891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513" y="513107"/>
            <a:ext cx="5815124" cy="565607"/>
          </a:xfrm>
        </p:spPr>
        <p:txBody>
          <a:bodyPr>
            <a:normAutofit/>
          </a:bodyPr>
          <a:lstStyle/>
          <a:p>
            <a:r>
              <a:rPr lang="en-US" sz="2800" dirty="0"/>
              <a:t>Linking the program to </a:t>
            </a:r>
            <a:r>
              <a:rPr lang="en-US" sz="2800" dirty="0" smtClean="0"/>
              <a:t>eMAR</a:t>
            </a:r>
            <a:endParaRPr lang="en-US" sz="2800" dirty="0"/>
          </a:p>
        </p:txBody>
      </p:sp>
      <p:sp>
        <p:nvSpPr>
          <p:cNvPr id="8" name="Content Placeholder 7">
            <a:extLst>
              <a:ext uri="{FF2B5EF4-FFF2-40B4-BE49-F238E27FC236}">
                <a16:creationId xmlns:a16="http://schemas.microsoft.com/office/drawing/2014/main" xmlns="" id="{7CE2947E-97BE-45FA-81A6-3797A44C5B2E}"/>
              </a:ext>
            </a:extLst>
          </p:cNvPr>
          <p:cNvSpPr>
            <a:spLocks noGrp="1"/>
          </p:cNvSpPr>
          <p:nvPr>
            <p:ph sz="half" idx="1"/>
          </p:nvPr>
        </p:nvSpPr>
        <p:spPr>
          <a:xfrm>
            <a:off x="1284513" y="3677303"/>
            <a:ext cx="10695984" cy="2717800"/>
          </a:xfrm>
        </p:spPr>
        <p:txBody>
          <a:bodyPr/>
          <a:lstStyle/>
          <a:p>
            <a:pPr marL="109728" indent="0">
              <a:buNone/>
            </a:pPr>
            <a:r>
              <a:rPr lang="en-US" dirty="0"/>
              <a:t>In order to start using the e-Mar module at one of your facilities, you must first link the EMAR event to the program providing service. </a:t>
            </a:r>
          </a:p>
        </p:txBody>
      </p:sp>
      <p:pic>
        <p:nvPicPr>
          <p:cNvPr id="10" name="Picture 9">
            <a:extLst>
              <a:ext uri="{FF2B5EF4-FFF2-40B4-BE49-F238E27FC236}">
                <a16:creationId xmlns:a16="http://schemas.microsoft.com/office/drawing/2014/main" xmlns="" id="{A4AFBBD3-FBC0-420C-BD93-FC65BCF38555}"/>
              </a:ext>
            </a:extLst>
          </p:cNvPr>
          <p:cNvPicPr>
            <a:picLocks noChangeAspect="1"/>
          </p:cNvPicPr>
          <p:nvPr/>
        </p:nvPicPr>
        <p:blipFill>
          <a:blip r:embed="rId3"/>
          <a:stretch>
            <a:fillRect/>
          </a:stretch>
        </p:blipFill>
        <p:spPr>
          <a:xfrm>
            <a:off x="5191994" y="4821510"/>
            <a:ext cx="6365005" cy="429386"/>
          </a:xfrm>
          <a:prstGeom prst="rect">
            <a:avLst/>
          </a:prstGeom>
        </p:spPr>
      </p:pic>
      <p:sp>
        <p:nvSpPr>
          <p:cNvPr id="4" name="Footer Placeholder 3"/>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5" name="Slide Number Placeholder 4"/>
          <p:cNvSpPr>
            <a:spLocks noGrp="1"/>
          </p:cNvSpPr>
          <p:nvPr>
            <p:ph type="sldNum" sz="quarter" idx="12"/>
          </p:nvPr>
        </p:nvSpPr>
        <p:spPr>
          <a:prstGeom prst="rect">
            <a:avLst/>
          </a:prstGeom>
        </p:spPr>
        <p:txBody>
          <a:bodyPr/>
          <a:lstStyle/>
          <a:p>
            <a:fld id="{6D22F896-40B5-4ADD-8801-0D06FADFA095}" type="slidenum">
              <a:rPr lang="en-US" smtClean="0"/>
              <a:t>20</a:t>
            </a:fld>
            <a:endParaRPr lang="en-US" dirty="0"/>
          </a:p>
        </p:txBody>
      </p:sp>
      <p:pic>
        <p:nvPicPr>
          <p:cNvPr id="13" name="Picture 12">
            <a:extLst>
              <a:ext uri="{FF2B5EF4-FFF2-40B4-BE49-F238E27FC236}">
                <a16:creationId xmlns:a16="http://schemas.microsoft.com/office/drawing/2014/main" xmlns="" id="{E79AD9F3-87C0-4A39-B88D-01462E38E008}"/>
              </a:ext>
            </a:extLst>
          </p:cNvPr>
          <p:cNvPicPr>
            <a:picLocks noChangeAspect="1"/>
          </p:cNvPicPr>
          <p:nvPr/>
        </p:nvPicPr>
        <p:blipFill>
          <a:blip r:embed="rId4"/>
          <a:stretch>
            <a:fillRect/>
          </a:stretch>
        </p:blipFill>
        <p:spPr>
          <a:xfrm>
            <a:off x="1625173" y="1360364"/>
            <a:ext cx="10135603" cy="2068636"/>
          </a:xfrm>
          <a:prstGeom prst="rect">
            <a:avLst/>
          </a:prstGeom>
        </p:spPr>
      </p:pic>
    </p:spTree>
    <p:extLst>
      <p:ext uri="{BB962C8B-B14F-4D97-AF65-F5344CB8AC3E}">
        <p14:creationId xmlns:p14="http://schemas.microsoft.com/office/powerpoint/2010/main" val="277459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D5132-4659-4A68-ACEC-2CE1970305CF}"/>
              </a:ext>
            </a:extLst>
          </p:cNvPr>
          <p:cNvSpPr>
            <a:spLocks noGrp="1"/>
          </p:cNvSpPr>
          <p:nvPr>
            <p:ph type="title"/>
          </p:nvPr>
        </p:nvSpPr>
        <p:spPr>
          <a:xfrm>
            <a:off x="1219200" y="271800"/>
            <a:ext cx="10972800" cy="1066800"/>
          </a:xfrm>
        </p:spPr>
        <p:txBody>
          <a:bodyPr/>
          <a:lstStyle/>
          <a:p>
            <a:r>
              <a:rPr lang="en-US" dirty="0"/>
              <a:t>Navigation Scheme Security</a:t>
            </a:r>
          </a:p>
        </p:txBody>
      </p:sp>
      <p:sp>
        <p:nvSpPr>
          <p:cNvPr id="4" name="Slide Number Placeholder 3">
            <a:extLst>
              <a:ext uri="{FF2B5EF4-FFF2-40B4-BE49-F238E27FC236}">
                <a16:creationId xmlns:a16="http://schemas.microsoft.com/office/drawing/2014/main" xmlns="" id="{BD949427-2E5C-48D4-BE96-1F49053B5AEA}"/>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8" name="Footer Placeholder 7">
            <a:extLst>
              <a:ext uri="{FF2B5EF4-FFF2-40B4-BE49-F238E27FC236}">
                <a16:creationId xmlns:a16="http://schemas.microsoft.com/office/drawing/2014/main" xmlns="" id="{9A24F960-7F15-4639-AEFC-BB5B709E3710}"/>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pic>
        <p:nvPicPr>
          <p:cNvPr id="6" name="Picture 5">
            <a:extLst>
              <a:ext uri="{FF2B5EF4-FFF2-40B4-BE49-F238E27FC236}">
                <a16:creationId xmlns:a16="http://schemas.microsoft.com/office/drawing/2014/main" xmlns="" id="{50104747-70E7-4C5C-BAD9-CF820B0E7848}"/>
              </a:ext>
            </a:extLst>
          </p:cNvPr>
          <p:cNvPicPr>
            <a:picLocks noChangeAspect="1"/>
          </p:cNvPicPr>
          <p:nvPr/>
        </p:nvPicPr>
        <p:blipFill>
          <a:blip r:embed="rId3"/>
          <a:stretch>
            <a:fillRect/>
          </a:stretch>
        </p:blipFill>
        <p:spPr>
          <a:xfrm>
            <a:off x="7429501" y="643245"/>
            <a:ext cx="4304848" cy="439998"/>
          </a:xfrm>
          <a:prstGeom prst="rect">
            <a:avLst/>
          </a:prstGeom>
        </p:spPr>
      </p:pic>
      <p:pic>
        <p:nvPicPr>
          <p:cNvPr id="7" name="Picture 6">
            <a:extLst>
              <a:ext uri="{FF2B5EF4-FFF2-40B4-BE49-F238E27FC236}">
                <a16:creationId xmlns:a16="http://schemas.microsoft.com/office/drawing/2014/main" xmlns="" id="{4CD74DF6-69D2-4B60-AFBB-BB9F2198B519}"/>
              </a:ext>
            </a:extLst>
          </p:cNvPr>
          <p:cNvPicPr>
            <a:picLocks noChangeAspect="1"/>
          </p:cNvPicPr>
          <p:nvPr/>
        </p:nvPicPr>
        <p:blipFill>
          <a:blip r:embed="rId4"/>
          <a:stretch>
            <a:fillRect/>
          </a:stretch>
        </p:blipFill>
        <p:spPr>
          <a:xfrm>
            <a:off x="625662" y="1138314"/>
            <a:ext cx="8843396" cy="2155113"/>
          </a:xfrm>
          <a:prstGeom prst="rect">
            <a:avLst/>
          </a:prstGeom>
        </p:spPr>
      </p:pic>
      <p:pic>
        <p:nvPicPr>
          <p:cNvPr id="14" name="Picture 13">
            <a:extLst>
              <a:ext uri="{FF2B5EF4-FFF2-40B4-BE49-F238E27FC236}">
                <a16:creationId xmlns:a16="http://schemas.microsoft.com/office/drawing/2014/main" xmlns="" id="{3B733C58-3795-4E6E-9491-F74022ECED71}"/>
              </a:ext>
            </a:extLst>
          </p:cNvPr>
          <p:cNvPicPr>
            <a:picLocks noChangeAspect="1"/>
          </p:cNvPicPr>
          <p:nvPr/>
        </p:nvPicPr>
        <p:blipFill>
          <a:blip r:embed="rId5"/>
          <a:stretch>
            <a:fillRect/>
          </a:stretch>
        </p:blipFill>
        <p:spPr>
          <a:xfrm>
            <a:off x="625662" y="3463322"/>
            <a:ext cx="8843396" cy="263655"/>
          </a:xfrm>
          <a:prstGeom prst="rect">
            <a:avLst/>
          </a:prstGeom>
        </p:spPr>
      </p:pic>
      <p:pic>
        <p:nvPicPr>
          <p:cNvPr id="15" name="Picture 14">
            <a:extLst>
              <a:ext uri="{FF2B5EF4-FFF2-40B4-BE49-F238E27FC236}">
                <a16:creationId xmlns:a16="http://schemas.microsoft.com/office/drawing/2014/main" xmlns="" id="{A8BB5870-A845-4E19-A1F2-B182484B4D24}"/>
              </a:ext>
            </a:extLst>
          </p:cNvPr>
          <p:cNvPicPr>
            <a:picLocks noChangeAspect="1"/>
          </p:cNvPicPr>
          <p:nvPr/>
        </p:nvPicPr>
        <p:blipFill>
          <a:blip r:embed="rId6"/>
          <a:stretch>
            <a:fillRect/>
          </a:stretch>
        </p:blipFill>
        <p:spPr>
          <a:xfrm>
            <a:off x="625662" y="3782048"/>
            <a:ext cx="8843396" cy="723253"/>
          </a:xfrm>
          <a:prstGeom prst="rect">
            <a:avLst/>
          </a:prstGeom>
        </p:spPr>
      </p:pic>
      <p:pic>
        <p:nvPicPr>
          <p:cNvPr id="17" name="Picture 16">
            <a:extLst>
              <a:ext uri="{FF2B5EF4-FFF2-40B4-BE49-F238E27FC236}">
                <a16:creationId xmlns:a16="http://schemas.microsoft.com/office/drawing/2014/main" xmlns="" id="{BD2D4C6E-8790-4CE8-BE76-D78A635EEA0B}"/>
              </a:ext>
            </a:extLst>
          </p:cNvPr>
          <p:cNvPicPr>
            <a:picLocks noChangeAspect="1"/>
          </p:cNvPicPr>
          <p:nvPr/>
        </p:nvPicPr>
        <p:blipFill>
          <a:blip r:embed="rId7"/>
          <a:stretch>
            <a:fillRect/>
          </a:stretch>
        </p:blipFill>
        <p:spPr>
          <a:xfrm>
            <a:off x="2283902" y="4611435"/>
            <a:ext cx="8843396" cy="1979865"/>
          </a:xfrm>
          <a:prstGeom prst="rect">
            <a:avLst/>
          </a:prstGeom>
        </p:spPr>
      </p:pic>
    </p:spTree>
    <p:extLst>
      <p:ext uri="{BB962C8B-B14F-4D97-AF65-F5344CB8AC3E}">
        <p14:creationId xmlns:p14="http://schemas.microsoft.com/office/powerpoint/2010/main" val="47096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D5132-4659-4A68-ACEC-2CE1970305CF}"/>
              </a:ext>
            </a:extLst>
          </p:cNvPr>
          <p:cNvSpPr>
            <a:spLocks noGrp="1"/>
          </p:cNvSpPr>
          <p:nvPr>
            <p:ph type="title"/>
          </p:nvPr>
        </p:nvSpPr>
        <p:spPr>
          <a:xfrm>
            <a:off x="1219200" y="271800"/>
            <a:ext cx="10972800" cy="1066800"/>
          </a:xfrm>
        </p:spPr>
        <p:txBody>
          <a:bodyPr/>
          <a:lstStyle/>
          <a:p>
            <a:r>
              <a:rPr lang="en-US" dirty="0"/>
              <a:t>Worker Role Security</a:t>
            </a:r>
          </a:p>
        </p:txBody>
      </p:sp>
      <p:sp>
        <p:nvSpPr>
          <p:cNvPr id="4" name="Slide Number Placeholder 3">
            <a:extLst>
              <a:ext uri="{FF2B5EF4-FFF2-40B4-BE49-F238E27FC236}">
                <a16:creationId xmlns:a16="http://schemas.microsoft.com/office/drawing/2014/main" xmlns="" id="{BD949427-2E5C-48D4-BE96-1F49053B5AEA}"/>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8" name="Footer Placeholder 7">
            <a:extLst>
              <a:ext uri="{FF2B5EF4-FFF2-40B4-BE49-F238E27FC236}">
                <a16:creationId xmlns:a16="http://schemas.microsoft.com/office/drawing/2014/main" xmlns="" id="{9A24F960-7F15-4639-AEFC-BB5B709E3710}"/>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pic>
        <p:nvPicPr>
          <p:cNvPr id="3" name="Picture 2">
            <a:extLst>
              <a:ext uri="{FF2B5EF4-FFF2-40B4-BE49-F238E27FC236}">
                <a16:creationId xmlns:a16="http://schemas.microsoft.com/office/drawing/2014/main" xmlns="" id="{832AE87A-8EA2-491C-88E0-811652205CA1}"/>
              </a:ext>
            </a:extLst>
          </p:cNvPr>
          <p:cNvPicPr>
            <a:picLocks noChangeAspect="1"/>
          </p:cNvPicPr>
          <p:nvPr/>
        </p:nvPicPr>
        <p:blipFill>
          <a:blip r:embed="rId3"/>
          <a:stretch>
            <a:fillRect/>
          </a:stretch>
        </p:blipFill>
        <p:spPr>
          <a:xfrm>
            <a:off x="1219200" y="1338599"/>
            <a:ext cx="10267889" cy="1000333"/>
          </a:xfrm>
          <a:prstGeom prst="rect">
            <a:avLst/>
          </a:prstGeom>
        </p:spPr>
      </p:pic>
      <p:pic>
        <p:nvPicPr>
          <p:cNvPr id="9" name="Picture 8">
            <a:extLst>
              <a:ext uri="{FF2B5EF4-FFF2-40B4-BE49-F238E27FC236}">
                <a16:creationId xmlns:a16="http://schemas.microsoft.com/office/drawing/2014/main" xmlns="" id="{E5E4FDAB-8754-4BA0-AAF6-A8C7D0956790}"/>
              </a:ext>
            </a:extLst>
          </p:cNvPr>
          <p:cNvPicPr>
            <a:picLocks noChangeAspect="1"/>
          </p:cNvPicPr>
          <p:nvPr/>
        </p:nvPicPr>
        <p:blipFill>
          <a:blip r:embed="rId4"/>
          <a:stretch>
            <a:fillRect/>
          </a:stretch>
        </p:blipFill>
        <p:spPr>
          <a:xfrm>
            <a:off x="1219200" y="2482866"/>
            <a:ext cx="10267889" cy="1468020"/>
          </a:xfrm>
          <a:prstGeom prst="rect">
            <a:avLst/>
          </a:prstGeom>
        </p:spPr>
      </p:pic>
      <p:pic>
        <p:nvPicPr>
          <p:cNvPr id="11" name="Picture 10">
            <a:extLst>
              <a:ext uri="{FF2B5EF4-FFF2-40B4-BE49-F238E27FC236}">
                <a16:creationId xmlns:a16="http://schemas.microsoft.com/office/drawing/2014/main" xmlns="" id="{C38884A8-83C5-4232-A1D3-2153B9C78524}"/>
              </a:ext>
            </a:extLst>
          </p:cNvPr>
          <p:cNvPicPr>
            <a:picLocks noChangeAspect="1"/>
          </p:cNvPicPr>
          <p:nvPr/>
        </p:nvPicPr>
        <p:blipFill>
          <a:blip r:embed="rId5"/>
          <a:stretch>
            <a:fillRect/>
          </a:stretch>
        </p:blipFill>
        <p:spPr>
          <a:xfrm>
            <a:off x="1219200" y="4031248"/>
            <a:ext cx="10267889" cy="2282669"/>
          </a:xfrm>
          <a:prstGeom prst="rect">
            <a:avLst/>
          </a:prstGeom>
        </p:spPr>
      </p:pic>
      <p:pic>
        <p:nvPicPr>
          <p:cNvPr id="5" name="Picture 4">
            <a:extLst>
              <a:ext uri="{FF2B5EF4-FFF2-40B4-BE49-F238E27FC236}">
                <a16:creationId xmlns:a16="http://schemas.microsoft.com/office/drawing/2014/main" xmlns="" id="{A5B35594-961A-4C53-9B9B-3F0524C0FCAE}"/>
              </a:ext>
            </a:extLst>
          </p:cNvPr>
          <p:cNvPicPr>
            <a:picLocks noChangeAspect="1"/>
          </p:cNvPicPr>
          <p:nvPr/>
        </p:nvPicPr>
        <p:blipFill>
          <a:blip r:embed="rId6"/>
          <a:stretch>
            <a:fillRect/>
          </a:stretch>
        </p:blipFill>
        <p:spPr>
          <a:xfrm>
            <a:off x="6096000" y="820938"/>
            <a:ext cx="5552525" cy="373728"/>
          </a:xfrm>
          <a:prstGeom prst="rect">
            <a:avLst/>
          </a:prstGeom>
        </p:spPr>
      </p:pic>
      <p:pic>
        <p:nvPicPr>
          <p:cNvPr id="10" name="Picture 9">
            <a:extLst>
              <a:ext uri="{FF2B5EF4-FFF2-40B4-BE49-F238E27FC236}">
                <a16:creationId xmlns:a16="http://schemas.microsoft.com/office/drawing/2014/main" xmlns="" id="{C90419A1-0059-49D3-A9FD-329BFDC1581E}"/>
              </a:ext>
            </a:extLst>
          </p:cNvPr>
          <p:cNvPicPr>
            <a:picLocks noChangeAspect="1"/>
          </p:cNvPicPr>
          <p:nvPr/>
        </p:nvPicPr>
        <p:blipFill>
          <a:blip r:embed="rId3"/>
          <a:stretch>
            <a:fillRect/>
          </a:stretch>
        </p:blipFill>
        <p:spPr>
          <a:xfrm>
            <a:off x="1219200" y="1338600"/>
            <a:ext cx="10267889" cy="1000333"/>
          </a:xfrm>
          <a:prstGeom prst="rect">
            <a:avLst/>
          </a:prstGeom>
        </p:spPr>
      </p:pic>
      <p:pic>
        <p:nvPicPr>
          <p:cNvPr id="12" name="Picture 11">
            <a:extLst>
              <a:ext uri="{FF2B5EF4-FFF2-40B4-BE49-F238E27FC236}">
                <a16:creationId xmlns:a16="http://schemas.microsoft.com/office/drawing/2014/main" xmlns="" id="{F6285F52-E625-4269-ADF8-8739C848F491}"/>
              </a:ext>
            </a:extLst>
          </p:cNvPr>
          <p:cNvPicPr>
            <a:picLocks noChangeAspect="1"/>
          </p:cNvPicPr>
          <p:nvPr/>
        </p:nvPicPr>
        <p:blipFill>
          <a:blip r:embed="rId4"/>
          <a:stretch>
            <a:fillRect/>
          </a:stretch>
        </p:blipFill>
        <p:spPr>
          <a:xfrm>
            <a:off x="1219200" y="2482867"/>
            <a:ext cx="10267889" cy="1468020"/>
          </a:xfrm>
          <a:prstGeom prst="rect">
            <a:avLst/>
          </a:prstGeom>
        </p:spPr>
      </p:pic>
      <p:pic>
        <p:nvPicPr>
          <p:cNvPr id="13" name="Picture 12">
            <a:extLst>
              <a:ext uri="{FF2B5EF4-FFF2-40B4-BE49-F238E27FC236}">
                <a16:creationId xmlns:a16="http://schemas.microsoft.com/office/drawing/2014/main" xmlns="" id="{CBA1CDC7-4C32-4C84-AE9E-31E2441122BE}"/>
              </a:ext>
            </a:extLst>
          </p:cNvPr>
          <p:cNvPicPr>
            <a:picLocks noChangeAspect="1"/>
          </p:cNvPicPr>
          <p:nvPr/>
        </p:nvPicPr>
        <p:blipFill>
          <a:blip r:embed="rId5"/>
          <a:stretch>
            <a:fillRect/>
          </a:stretch>
        </p:blipFill>
        <p:spPr>
          <a:xfrm>
            <a:off x="1219200" y="4031249"/>
            <a:ext cx="10267889" cy="2282669"/>
          </a:xfrm>
          <a:prstGeom prst="rect">
            <a:avLst/>
          </a:prstGeom>
        </p:spPr>
      </p:pic>
    </p:spTree>
    <p:extLst>
      <p:ext uri="{BB962C8B-B14F-4D97-AF65-F5344CB8AC3E}">
        <p14:creationId xmlns:p14="http://schemas.microsoft.com/office/powerpoint/2010/main" val="290717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9978" y="72100"/>
            <a:ext cx="9501753" cy="1325033"/>
          </a:xfrm>
        </p:spPr>
        <p:txBody>
          <a:bodyPr/>
          <a:lstStyle/>
          <a:p>
            <a:r>
              <a:rPr lang="en-US" dirty="0"/>
              <a:t>Time of Day Bands</a:t>
            </a:r>
          </a:p>
        </p:txBody>
      </p:sp>
      <p:pic>
        <p:nvPicPr>
          <p:cNvPr id="7" name="Content Placeholder 6"/>
          <p:cNvPicPr>
            <a:picLocks noGrp="1" noChangeAspect="1"/>
          </p:cNvPicPr>
          <p:nvPr>
            <p:ph sz="half" idx="1"/>
          </p:nvPr>
        </p:nvPicPr>
        <p:blipFill>
          <a:blip r:embed="rId3"/>
          <a:stretch>
            <a:fillRect/>
          </a:stretch>
        </p:blipFill>
        <p:spPr>
          <a:xfrm>
            <a:off x="225879" y="1247866"/>
            <a:ext cx="5568271" cy="298533"/>
          </a:xfrm>
          <a:prstGeom prst="rect">
            <a:avLst/>
          </a:prstGeom>
        </p:spPr>
      </p:pic>
      <p:pic>
        <p:nvPicPr>
          <p:cNvPr id="8" name="Content Placeholder 7"/>
          <p:cNvPicPr>
            <a:picLocks noGrp="1" noChangeAspect="1"/>
          </p:cNvPicPr>
          <p:nvPr>
            <p:ph sz="half" idx="2"/>
          </p:nvPr>
        </p:nvPicPr>
        <p:blipFill>
          <a:blip r:embed="rId4"/>
          <a:stretch>
            <a:fillRect/>
          </a:stretch>
        </p:blipFill>
        <p:spPr>
          <a:xfrm>
            <a:off x="6096000" y="1263530"/>
            <a:ext cx="5870121" cy="260069"/>
          </a:xfrm>
          <a:prstGeom prst="rect">
            <a:avLst/>
          </a:prstGeom>
        </p:spPr>
      </p:pic>
      <p:sp>
        <p:nvSpPr>
          <p:cNvPr id="9" name="TextBox 8"/>
          <p:cNvSpPr txBox="1"/>
          <p:nvPr/>
        </p:nvSpPr>
        <p:spPr>
          <a:xfrm>
            <a:off x="1014293" y="1679620"/>
            <a:ext cx="4038584" cy="2758698"/>
          </a:xfrm>
          <a:prstGeom prst="rect">
            <a:avLst/>
          </a:prstGeom>
        </p:spPr>
        <p:txBody>
          <a:bodyPr wrap="square" rtlCol="0">
            <a:normAutofit/>
          </a:bodyPr>
          <a:lstStyle/>
          <a:p>
            <a:r>
              <a:rPr lang="en-US" dirty="0">
                <a:solidFill>
                  <a:schemeClr val="tx2"/>
                </a:solidFill>
                <a:latin typeface="Arial" charset="0"/>
                <a:ea typeface="Arial" charset="0"/>
                <a:cs typeface="Arial" charset="0"/>
              </a:rPr>
              <a:t>Time of Day Bands are created to identify the time rage for a selected band. The values for Time of Day Band are system provided.</a:t>
            </a:r>
          </a:p>
        </p:txBody>
      </p:sp>
      <p:pic>
        <p:nvPicPr>
          <p:cNvPr id="10" name="Picture 9"/>
          <p:cNvPicPr>
            <a:picLocks noChangeAspect="1"/>
          </p:cNvPicPr>
          <p:nvPr/>
        </p:nvPicPr>
        <p:blipFill>
          <a:blip r:embed="rId5"/>
          <a:stretch>
            <a:fillRect/>
          </a:stretch>
        </p:blipFill>
        <p:spPr>
          <a:xfrm>
            <a:off x="294333" y="2967907"/>
            <a:ext cx="5478504" cy="2794008"/>
          </a:xfrm>
          <a:prstGeom prst="rect">
            <a:avLst/>
          </a:prstGeom>
        </p:spPr>
      </p:pic>
      <p:sp>
        <p:nvSpPr>
          <p:cNvPr id="11" name="TextBox 10"/>
          <p:cNvSpPr txBox="1"/>
          <p:nvPr/>
        </p:nvSpPr>
        <p:spPr>
          <a:xfrm>
            <a:off x="6704128" y="1679620"/>
            <a:ext cx="4889716" cy="1288287"/>
          </a:xfrm>
          <a:prstGeom prst="rect">
            <a:avLst/>
          </a:prstGeom>
        </p:spPr>
        <p:txBody>
          <a:bodyPr wrap="square" rtlCol="0">
            <a:noAutofit/>
          </a:bodyPr>
          <a:lstStyle/>
          <a:p>
            <a:r>
              <a:rPr lang="en-US" dirty="0">
                <a:solidFill>
                  <a:schemeClr val="tx2"/>
                </a:solidFill>
                <a:latin typeface="Arial" charset="0"/>
                <a:ea typeface="Arial" charset="0"/>
                <a:cs typeface="Arial" charset="0"/>
              </a:rPr>
              <a:t>Time of Day Bands SET allows us to group individual time bands into a group. When selecting a medication event to be fed to eMAR, it will require a time band set to be selected that matches the frequency on the prescription order.</a:t>
            </a:r>
          </a:p>
        </p:txBody>
      </p:sp>
      <p:pic>
        <p:nvPicPr>
          <p:cNvPr id="12" name="Picture 11"/>
          <p:cNvPicPr>
            <a:picLocks noChangeAspect="1"/>
          </p:cNvPicPr>
          <p:nvPr/>
        </p:nvPicPr>
        <p:blipFill>
          <a:blip r:embed="rId6"/>
          <a:stretch>
            <a:fillRect/>
          </a:stretch>
        </p:blipFill>
        <p:spPr>
          <a:xfrm>
            <a:off x="6492797" y="3458475"/>
            <a:ext cx="5310669" cy="2461410"/>
          </a:xfrm>
          <a:prstGeom prst="rect">
            <a:avLst/>
          </a:prstGeom>
        </p:spPr>
      </p:pic>
      <p:sp>
        <p:nvSpPr>
          <p:cNvPr id="2" name="Footer Placeholder 1">
            <a:extLst>
              <a:ext uri="{FF2B5EF4-FFF2-40B4-BE49-F238E27FC236}">
                <a16:creationId xmlns:a16="http://schemas.microsoft.com/office/drawing/2014/main" xmlns="" id="{E877D289-AAB4-442F-ABB5-0E9D164527E8}"/>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4" name="Slide Number Placeholder 3">
            <a:extLst>
              <a:ext uri="{FF2B5EF4-FFF2-40B4-BE49-F238E27FC236}">
                <a16:creationId xmlns:a16="http://schemas.microsoft.com/office/drawing/2014/main" xmlns="" id="{920738E5-78FD-4FA6-B94B-51B4229E4FCB}"/>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69743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984" y="333214"/>
            <a:ext cx="9370017" cy="774915"/>
          </a:xfrm>
        </p:spPr>
        <p:txBody>
          <a:bodyPr/>
          <a:lstStyle/>
          <a:p>
            <a:r>
              <a:rPr lang="en-US" dirty="0"/>
              <a:t>eMAR Alerts</a:t>
            </a:r>
          </a:p>
        </p:txBody>
      </p:sp>
      <p:pic>
        <p:nvPicPr>
          <p:cNvPr id="5" name="Content Placeholder 4"/>
          <p:cNvPicPr>
            <a:picLocks noGrp="1" noChangeAspect="1"/>
          </p:cNvPicPr>
          <p:nvPr>
            <p:ph sz="half" idx="1"/>
          </p:nvPr>
        </p:nvPicPr>
        <p:blipFill>
          <a:blip r:embed="rId3"/>
          <a:stretch>
            <a:fillRect/>
          </a:stretch>
        </p:blipFill>
        <p:spPr>
          <a:xfrm>
            <a:off x="1748364" y="1185871"/>
            <a:ext cx="6077913" cy="362260"/>
          </a:xfrm>
          <a:prstGeom prst="rect">
            <a:avLst/>
          </a:prstGeom>
        </p:spPr>
      </p:pic>
      <p:sp>
        <p:nvSpPr>
          <p:cNvPr id="6" name="TextBox 5"/>
          <p:cNvSpPr txBox="1"/>
          <p:nvPr/>
        </p:nvSpPr>
        <p:spPr>
          <a:xfrm>
            <a:off x="1018982" y="1785493"/>
            <a:ext cx="9500462" cy="4378272"/>
          </a:xfrm>
          <a:prstGeom prst="rect">
            <a:avLst/>
          </a:prstGeom>
        </p:spPr>
        <p:txBody>
          <a:bodyPr wrap="square" rtlCol="0">
            <a:normAutofit/>
          </a:bodyPr>
          <a:lstStyle/>
          <a:p>
            <a:r>
              <a:rPr lang="en-US" dirty="0">
                <a:solidFill>
                  <a:schemeClr val="tx2"/>
                </a:solidFill>
                <a:latin typeface="Arial" charset="0"/>
                <a:ea typeface="Arial" charset="0"/>
                <a:cs typeface="Arial" charset="0"/>
              </a:rPr>
              <a:t>There is an automated alert system for eMAR related events. These are system defined, you only have an option to turn them on or off and select who receives them by either or all of the below options. These will show in the Unread Alerts pane, widget or module.</a:t>
            </a:r>
          </a:p>
          <a:p>
            <a:endParaRPr lang="en-US" dirty="0">
              <a:solidFill>
                <a:schemeClr val="tx2"/>
              </a:solidFill>
              <a:latin typeface="Arial" charset="0"/>
              <a:ea typeface="Arial" charset="0"/>
              <a:cs typeface="Arial" charset="0"/>
            </a:endParaRPr>
          </a:p>
          <a:p>
            <a:pPr marL="342900" indent="-342900">
              <a:spcAft>
                <a:spcPts val="300"/>
              </a:spcAft>
              <a:buFont typeface="+mj-lt"/>
              <a:buAutoNum type="arabicPeriod"/>
            </a:pPr>
            <a:r>
              <a:rPr lang="en-US" dirty="0">
                <a:solidFill>
                  <a:schemeClr val="tx2"/>
                </a:solidFill>
                <a:latin typeface="Arial" charset="0"/>
                <a:ea typeface="Arial" charset="0"/>
                <a:cs typeface="Arial" charset="0"/>
              </a:rPr>
              <a:t>Primary Assigned worker</a:t>
            </a:r>
          </a:p>
          <a:p>
            <a:pPr marL="342900" indent="-342900">
              <a:spcAft>
                <a:spcPts val="300"/>
              </a:spcAft>
              <a:buFont typeface="+mj-lt"/>
              <a:buAutoNum type="arabicPeriod"/>
            </a:pPr>
            <a:r>
              <a:rPr lang="en-US" dirty="0">
                <a:solidFill>
                  <a:schemeClr val="tx2"/>
                </a:solidFill>
                <a:latin typeface="Arial" charset="0"/>
                <a:ea typeface="Arial" charset="0"/>
                <a:cs typeface="Arial" charset="0"/>
              </a:rPr>
              <a:t>Primary Assigned workers’ supervisor.</a:t>
            </a:r>
          </a:p>
          <a:p>
            <a:pPr marL="342900" indent="-342900">
              <a:spcAft>
                <a:spcPts val="300"/>
              </a:spcAft>
              <a:buFont typeface="+mj-lt"/>
              <a:buAutoNum type="arabicPeriod"/>
            </a:pPr>
            <a:r>
              <a:rPr lang="en-US" dirty="0">
                <a:solidFill>
                  <a:schemeClr val="tx2"/>
                </a:solidFill>
                <a:latin typeface="Arial" charset="0"/>
                <a:ea typeface="Arial" charset="0"/>
                <a:cs typeface="Arial" charset="0"/>
              </a:rPr>
              <a:t>Worker roles</a:t>
            </a:r>
          </a:p>
          <a:p>
            <a:pPr marL="342900" indent="-342900">
              <a:buFont typeface="+mj-lt"/>
              <a:buAutoNum type="arabicPeriod"/>
            </a:pPr>
            <a:endParaRPr lang="en-US" dirty="0">
              <a:solidFill>
                <a:schemeClr val="tx2"/>
              </a:solidFill>
              <a:latin typeface="Arial" charset="0"/>
              <a:ea typeface="Arial" charset="0"/>
              <a:cs typeface="Arial" charset="0"/>
            </a:endParaRPr>
          </a:p>
          <a:p>
            <a:pPr marL="342900" indent="-342900">
              <a:buFont typeface="+mj-lt"/>
              <a:buAutoNum type="arabicPeriod"/>
            </a:pPr>
            <a:endParaRPr lang="en-US" dirty="0">
              <a:solidFill>
                <a:schemeClr val="tx2"/>
              </a:solidFill>
              <a:latin typeface="Arial" charset="0"/>
              <a:ea typeface="Arial" charset="0"/>
              <a:cs typeface="Arial" charset="0"/>
            </a:endParaRPr>
          </a:p>
        </p:txBody>
      </p:sp>
      <p:pic>
        <p:nvPicPr>
          <p:cNvPr id="7" name="Picture 6"/>
          <p:cNvPicPr>
            <a:picLocks noChangeAspect="1"/>
          </p:cNvPicPr>
          <p:nvPr/>
        </p:nvPicPr>
        <p:blipFill>
          <a:blip r:embed="rId4"/>
          <a:stretch>
            <a:fillRect/>
          </a:stretch>
        </p:blipFill>
        <p:spPr>
          <a:xfrm>
            <a:off x="6096000" y="3035740"/>
            <a:ext cx="5595899" cy="2567530"/>
          </a:xfrm>
          <a:prstGeom prst="rect">
            <a:avLst/>
          </a:prstGeom>
        </p:spPr>
      </p:pic>
      <p:sp>
        <p:nvSpPr>
          <p:cNvPr id="3" name="Footer Placeholder 2">
            <a:extLst>
              <a:ext uri="{FF2B5EF4-FFF2-40B4-BE49-F238E27FC236}">
                <a16:creationId xmlns:a16="http://schemas.microsoft.com/office/drawing/2014/main" xmlns="" id="{999F4299-6C89-4FE0-ACE5-262C32175D64}"/>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4" name="Slide Number Placeholder 3">
            <a:extLst>
              <a:ext uri="{FF2B5EF4-FFF2-40B4-BE49-F238E27FC236}">
                <a16:creationId xmlns:a16="http://schemas.microsoft.com/office/drawing/2014/main" xmlns="" id="{3F6E2FCB-3C61-4E71-9D33-CDDFAB88423E}"/>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90707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2857322"/>
            <a:ext cx="10363200" cy="1362075"/>
          </a:xfrm>
        </p:spPr>
        <p:txBody>
          <a:bodyPr>
            <a:normAutofit fontScale="90000"/>
          </a:bodyPr>
          <a:lstStyle/>
          <a:p>
            <a:pPr algn="ctr"/>
            <a:r>
              <a:rPr lang="en-US" sz="4800" dirty="0"/>
              <a:t>Entering Medications in the </a:t>
            </a:r>
            <a:br>
              <a:rPr lang="en-US" sz="4800" dirty="0"/>
            </a:br>
            <a:r>
              <a:rPr lang="en-US" sz="4800" dirty="0"/>
              <a:t>myEvolv Client Record</a:t>
            </a:r>
            <a:br>
              <a:rPr lang="en-US" sz="4800" dirty="0"/>
            </a:br>
            <a:r>
              <a:rPr lang="en-US" sz="2700" dirty="0"/>
              <a:t>(Non-OC Users)</a:t>
            </a:r>
            <a:endParaRPr lang="en-US" sz="4800" dirty="0"/>
          </a:p>
        </p:txBody>
      </p:sp>
      <p:sp>
        <p:nvSpPr>
          <p:cNvPr id="4" name="Footer Placeholder 3">
            <a:extLst>
              <a:ext uri="{FF2B5EF4-FFF2-40B4-BE49-F238E27FC236}">
                <a16:creationId xmlns:a16="http://schemas.microsoft.com/office/drawing/2014/main" xmlns="" id="{9DE5876E-C127-4788-AE32-140872219497}"/>
              </a:ext>
            </a:extLst>
          </p:cNvPr>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5" name="Slide Number Placeholder 4">
            <a:extLst>
              <a:ext uri="{FF2B5EF4-FFF2-40B4-BE49-F238E27FC236}">
                <a16:creationId xmlns:a16="http://schemas.microsoft.com/office/drawing/2014/main" xmlns="" id="{AC92744D-1E01-4221-BA8A-99C359000D38}"/>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5041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682055" y="1204777"/>
            <a:ext cx="5158316" cy="5386523"/>
          </a:xfrm>
        </p:spPr>
        <p:txBody>
          <a:bodyPr>
            <a:normAutofit/>
          </a:bodyPr>
          <a:lstStyle/>
          <a:p>
            <a:r>
              <a:rPr lang="en-US" sz="1800" dirty="0">
                <a:latin typeface="Arial" panose="020B0604020202020204" pitchFamily="34" charset="0"/>
                <a:cs typeface="Arial" panose="020B0604020202020204" pitchFamily="34" charset="0"/>
              </a:rPr>
              <a:t>Prescription medications entered via Order Connect will feed this area in myEvolv. Do not enter medications through myEvolv if prescribed through OrderConnect.</a:t>
            </a:r>
          </a:p>
          <a:p>
            <a:pPr marL="109728" indent="0">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109728"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Select Micromedex Medications from the </a:t>
            </a:r>
            <a:r>
              <a:rPr lang="en-US" sz="1800" b="1" dirty="0">
                <a:latin typeface="Arial" panose="020B0604020202020204" pitchFamily="34" charset="0"/>
                <a:cs typeface="Arial" panose="020B0604020202020204" pitchFamily="34" charset="0"/>
              </a:rPr>
              <a:t>New Manual Event</a:t>
            </a:r>
            <a:r>
              <a:rPr lang="en-US" sz="1800" dirty="0">
                <a:latin typeface="Arial" panose="020B0604020202020204" pitchFamily="34" charset="0"/>
                <a:cs typeface="Arial" panose="020B0604020202020204" pitchFamily="34" charset="0"/>
              </a:rPr>
              <a:t> button in myEvolv if medication is not entered via O.C.</a:t>
            </a:r>
          </a:p>
          <a:p>
            <a:pPr marL="109728"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For dispensation, select </a:t>
            </a:r>
            <a:r>
              <a:rPr lang="en-US" sz="1800" b="1" dirty="0">
                <a:latin typeface="Arial" panose="020B0604020202020204" pitchFamily="34" charset="0"/>
                <a:cs typeface="Arial" panose="020B0604020202020204" pitchFamily="34" charset="0"/>
              </a:rPr>
              <a:t>Will Be Used for eMAR.</a:t>
            </a:r>
            <a:endParaRPr lang="en-US" sz="1800" dirty="0">
              <a:latin typeface="Arial" panose="020B0604020202020204" pitchFamily="34" charset="0"/>
              <a:cs typeface="Arial" panose="020B0604020202020204" pitchFamily="34" charset="0"/>
            </a:endParaRPr>
          </a:p>
          <a:p>
            <a:endParaRPr lang="en-US" dirty="0"/>
          </a:p>
        </p:txBody>
      </p:sp>
      <p:pic>
        <p:nvPicPr>
          <p:cNvPr id="8" name="Picture 7"/>
          <p:cNvPicPr/>
          <p:nvPr/>
        </p:nvPicPr>
        <p:blipFill>
          <a:blip r:embed="rId3" cstate="print"/>
          <a:srcRect/>
          <a:stretch>
            <a:fillRect/>
          </a:stretch>
        </p:blipFill>
        <p:spPr bwMode="auto">
          <a:xfrm>
            <a:off x="782425" y="2682546"/>
            <a:ext cx="5057946" cy="339055"/>
          </a:xfrm>
          <a:prstGeom prst="rect">
            <a:avLst/>
          </a:prstGeom>
          <a:noFill/>
          <a:ln w="9525">
            <a:noFill/>
            <a:miter lim="800000"/>
            <a:headEnd/>
            <a:tailEnd/>
          </a:ln>
        </p:spPr>
      </p:pic>
      <p:pic>
        <p:nvPicPr>
          <p:cNvPr id="9" name="Picture 8"/>
          <p:cNvPicPr>
            <a:picLocks noChangeAspect="1"/>
          </p:cNvPicPr>
          <p:nvPr/>
        </p:nvPicPr>
        <p:blipFill>
          <a:blip r:embed="rId4"/>
          <a:stretch>
            <a:fillRect/>
          </a:stretch>
        </p:blipFill>
        <p:spPr>
          <a:xfrm>
            <a:off x="7015079" y="1204777"/>
            <a:ext cx="4608170" cy="4750506"/>
          </a:xfrm>
          <a:prstGeom prst="rect">
            <a:avLst/>
          </a:prstGeom>
        </p:spPr>
      </p:pic>
      <p:sp>
        <p:nvSpPr>
          <p:cNvPr id="2" name="Footer Placeholder 1">
            <a:extLst>
              <a:ext uri="{FF2B5EF4-FFF2-40B4-BE49-F238E27FC236}">
                <a16:creationId xmlns:a16="http://schemas.microsoft.com/office/drawing/2014/main" xmlns="" id="{18F846A7-59F8-4CCB-B5BA-1FFB8BE77E81}"/>
              </a:ext>
            </a:extLst>
          </p:cNvPr>
          <p:cNvSpPr>
            <a:spLocks noGrp="1"/>
          </p:cNvSpPr>
          <p:nvPr>
            <p:ph type="ftr" sz="quarter" idx="12"/>
          </p:nvPr>
        </p:nvSpPr>
        <p:spPr/>
        <p:txBody>
          <a:bodyPr/>
          <a:lstStyle/>
          <a:p>
            <a:pPr defTabSz="609585"/>
            <a:r>
              <a:rPr lang="en-US" dirty="0">
                <a:solidFill>
                  <a:srgbClr val="FFFFFF">
                    <a:lumMod val="85000"/>
                  </a:srgbClr>
                </a:solidFill>
              </a:rPr>
              <a:t>myEvolv Peer Training Summit</a:t>
            </a:r>
          </a:p>
        </p:txBody>
      </p:sp>
      <p:sp>
        <p:nvSpPr>
          <p:cNvPr id="3" name="Slide Number Placeholder 2">
            <a:extLst>
              <a:ext uri="{FF2B5EF4-FFF2-40B4-BE49-F238E27FC236}">
                <a16:creationId xmlns:a16="http://schemas.microsoft.com/office/drawing/2014/main" xmlns="" id="{31CBB384-D2F4-4024-B9A8-899F21575BA4}"/>
              </a:ext>
            </a:extLst>
          </p:cNvPr>
          <p:cNvSpPr>
            <a:spLocks noGrp="1"/>
          </p:cNvSpPr>
          <p:nvPr>
            <p:ph type="sldNum" sz="quarter" idx="11"/>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9480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11" y="1050955"/>
            <a:ext cx="9496120" cy="418455"/>
          </a:xfrm>
        </p:spPr>
        <p:txBody>
          <a:bodyPr>
            <a:normAutofit fontScale="90000"/>
          </a:bodyPr>
          <a:lstStyle/>
          <a:p>
            <a:r>
              <a:rPr lang="en-US" sz="2400" dirty="0"/>
              <a:t>Each check box will turn on additional related fields that </a:t>
            </a:r>
            <a:br>
              <a:rPr lang="en-US" sz="2400" dirty="0"/>
            </a:br>
            <a:r>
              <a:rPr lang="en-US" sz="2400" dirty="0"/>
              <a:t>will need to be completed.</a:t>
            </a:r>
          </a:p>
        </p:txBody>
      </p:sp>
      <p:sp>
        <p:nvSpPr>
          <p:cNvPr id="4" name="Content Placeholder 3"/>
          <p:cNvSpPr>
            <a:spLocks noGrp="1"/>
          </p:cNvSpPr>
          <p:nvPr>
            <p:ph sz="quarter" idx="2"/>
          </p:nvPr>
        </p:nvSpPr>
        <p:spPr>
          <a:xfrm>
            <a:off x="335311" y="1741943"/>
            <a:ext cx="5158316" cy="4787793"/>
          </a:xfrm>
        </p:spPr>
        <p:txBody>
          <a:bodyPr>
            <a:normAutofit/>
          </a:bodyPr>
          <a:lstStyle/>
          <a:p>
            <a:pPr lvl="0">
              <a:spcBef>
                <a:spcPts val="0"/>
              </a:spcBef>
              <a:spcAft>
                <a:spcPts val="300"/>
              </a:spcAft>
            </a:pPr>
            <a:r>
              <a:rPr lang="en-US" sz="1800" b="1" dirty="0">
                <a:latin typeface="Arial" panose="020B0604020202020204" pitchFamily="34" charset="0"/>
                <a:cs typeface="Arial" panose="020B0604020202020204" pitchFamily="34" charset="0"/>
              </a:rPr>
              <a:t>Start date</a:t>
            </a:r>
            <a:r>
              <a:rPr lang="en-US" sz="1800" dirty="0">
                <a:latin typeface="Arial" panose="020B0604020202020204" pitchFamily="34" charset="0"/>
                <a:cs typeface="Arial" panose="020B0604020202020204" pitchFamily="34" charset="0"/>
              </a:rPr>
              <a:t> is required. This is the date the entry is being made. </a:t>
            </a:r>
          </a:p>
          <a:p>
            <a:pPr lvl="0">
              <a:spcBef>
                <a:spcPts val="0"/>
              </a:spcBef>
              <a:spcAft>
                <a:spcPts val="300"/>
              </a:spcAft>
            </a:pPr>
            <a:r>
              <a:rPr lang="en-US" sz="1800" b="1" dirty="0">
                <a:latin typeface="Arial" panose="020B0604020202020204" pitchFamily="34" charset="0"/>
                <a:cs typeface="Arial" panose="020B0604020202020204" pitchFamily="34" charset="0"/>
              </a:rPr>
              <a:t>First Administration Date</a:t>
            </a:r>
            <a:r>
              <a:rPr lang="en-US" sz="1800" dirty="0">
                <a:latin typeface="Arial" panose="020B0604020202020204" pitchFamily="34" charset="0"/>
                <a:cs typeface="Arial" panose="020B0604020202020204" pitchFamily="34" charset="0"/>
              </a:rPr>
              <a:t> is required.</a:t>
            </a:r>
          </a:p>
          <a:p>
            <a:pPr lvl="0">
              <a:spcBef>
                <a:spcPts val="0"/>
              </a:spcBef>
              <a:spcAft>
                <a:spcPts val="300"/>
              </a:spcAft>
            </a:pPr>
            <a:r>
              <a:rPr lang="en-US" sz="1800" b="1" dirty="0">
                <a:latin typeface="Arial" panose="020B0604020202020204" pitchFamily="34" charset="0"/>
                <a:cs typeface="Arial" panose="020B0604020202020204" pitchFamily="34" charset="0"/>
              </a:rPr>
              <a:t>Delivery</a:t>
            </a:r>
            <a:r>
              <a:rPr lang="en-US" sz="1800" dirty="0">
                <a:latin typeface="Arial" panose="020B0604020202020204" pitchFamily="34" charset="0"/>
                <a:cs typeface="Arial" panose="020B0604020202020204" pitchFamily="34" charset="0"/>
              </a:rPr>
              <a:t> will auto-populate based on the Drug value entered.</a:t>
            </a:r>
          </a:p>
          <a:p>
            <a:pPr lvl="0">
              <a:spcBef>
                <a:spcPts val="0"/>
              </a:spcBef>
              <a:spcAft>
                <a:spcPts val="300"/>
              </a:spcAft>
            </a:pPr>
            <a:r>
              <a:rPr lang="en-US" sz="1800" b="1" dirty="0">
                <a:latin typeface="Arial" panose="020B0604020202020204" pitchFamily="34" charset="0"/>
                <a:cs typeface="Arial" panose="020B0604020202020204" pitchFamily="34" charset="0"/>
              </a:rPr>
              <a:t>Dose</a:t>
            </a:r>
            <a:r>
              <a:rPr lang="en-US" sz="1800" dirty="0">
                <a:latin typeface="Arial" panose="020B0604020202020204" pitchFamily="34" charset="0"/>
                <a:cs typeface="Arial" panose="020B0604020202020204" pitchFamily="34" charset="0"/>
              </a:rPr>
              <a:t> is required.</a:t>
            </a:r>
          </a:p>
          <a:p>
            <a:pPr lvl="0">
              <a:spcBef>
                <a:spcPts val="0"/>
              </a:spcBef>
              <a:spcAft>
                <a:spcPts val="300"/>
              </a:spcAft>
            </a:pPr>
            <a:r>
              <a:rPr lang="en-US" sz="1800" b="1" dirty="0">
                <a:latin typeface="Arial" panose="020B0604020202020204" pitchFamily="34" charset="0"/>
                <a:cs typeface="Arial" panose="020B0604020202020204" pitchFamily="34" charset="0"/>
              </a:rPr>
              <a:t>Form</a:t>
            </a:r>
            <a:r>
              <a:rPr lang="en-US" sz="1800" dirty="0">
                <a:latin typeface="Arial" panose="020B0604020202020204" pitchFamily="34" charset="0"/>
                <a:cs typeface="Arial" panose="020B0604020202020204" pitchFamily="34" charset="0"/>
              </a:rPr>
              <a:t> will auto-populate based on the Drug value entered.</a:t>
            </a:r>
          </a:p>
          <a:p>
            <a:pPr lvl="0">
              <a:spcBef>
                <a:spcPts val="0"/>
              </a:spcBef>
              <a:spcAft>
                <a:spcPts val="300"/>
              </a:spcAft>
            </a:pPr>
            <a:r>
              <a:rPr lang="en-US" sz="1800" dirty="0">
                <a:latin typeface="Arial" panose="020B0604020202020204" pitchFamily="34" charset="0"/>
                <a:cs typeface="Arial" panose="020B0604020202020204" pitchFamily="34" charset="0"/>
              </a:rPr>
              <a:t>For PRN’s, the </a:t>
            </a:r>
            <a:r>
              <a:rPr lang="en-US" sz="1800" b="1" dirty="0">
                <a:latin typeface="Arial" panose="020B0604020202020204" pitchFamily="34" charset="0"/>
                <a:cs typeface="Arial" panose="020B0604020202020204" pitchFamily="34" charset="0"/>
              </a:rPr>
              <a:t>Frequency</a:t>
            </a:r>
            <a:r>
              <a:rPr lang="en-US" sz="1800" dirty="0">
                <a:latin typeface="Arial" panose="020B0604020202020204" pitchFamily="34" charset="0"/>
                <a:cs typeface="Arial" panose="020B0604020202020204" pitchFamily="34" charset="0"/>
              </a:rPr>
              <a:t> of ‘As Directed’ must be selected.</a:t>
            </a:r>
          </a:p>
          <a:p>
            <a:pPr lvl="0">
              <a:spcBef>
                <a:spcPts val="0"/>
              </a:spcBef>
              <a:spcAft>
                <a:spcPts val="300"/>
              </a:spcAft>
            </a:pPr>
            <a:r>
              <a:rPr lang="en-US" sz="1800" b="1" dirty="0">
                <a:latin typeface="Arial" panose="020B0604020202020204" pitchFamily="34" charset="0"/>
                <a:cs typeface="Arial" panose="020B0604020202020204" pitchFamily="34" charset="0"/>
              </a:rPr>
              <a:t>Take/Sig</a:t>
            </a:r>
            <a:r>
              <a:rPr lang="en-US" sz="1800" dirty="0">
                <a:latin typeface="Arial" panose="020B0604020202020204" pitchFamily="34" charset="0"/>
                <a:cs typeface="Arial" panose="020B0604020202020204" pitchFamily="34" charset="0"/>
              </a:rPr>
              <a:t> will auto-populate based on the Drug value entered. This field can be modified by checking the ‘Is Free Text for Take/sig? box.</a:t>
            </a:r>
          </a:p>
          <a:p>
            <a:pPr lvl="0">
              <a:spcBef>
                <a:spcPts val="0"/>
              </a:spcBef>
              <a:spcAft>
                <a:spcPts val="300"/>
              </a:spcAft>
            </a:pPr>
            <a:r>
              <a:rPr lang="en-US" sz="1800" b="1" dirty="0">
                <a:latin typeface="Arial" panose="020B0604020202020204" pitchFamily="34" charset="0"/>
                <a:cs typeface="Arial" panose="020B0604020202020204" pitchFamily="34" charset="0"/>
              </a:rPr>
              <a:t>Time of Day</a:t>
            </a:r>
            <a:r>
              <a:rPr lang="en-US" sz="1800" dirty="0">
                <a:latin typeface="Arial" panose="020B0604020202020204" pitchFamily="34" charset="0"/>
                <a:cs typeface="Arial" panose="020B0604020202020204" pitchFamily="34" charset="0"/>
              </a:rPr>
              <a:t> band is required.</a:t>
            </a:r>
          </a:p>
          <a:p>
            <a:pPr marL="0" indent="0">
              <a:buNone/>
            </a:pPr>
            <a:endParaRPr lang="en-US" dirty="0"/>
          </a:p>
        </p:txBody>
      </p:sp>
      <p:pic>
        <p:nvPicPr>
          <p:cNvPr id="7" name="Picture 6"/>
          <p:cNvPicPr>
            <a:picLocks noChangeAspect="1"/>
          </p:cNvPicPr>
          <p:nvPr/>
        </p:nvPicPr>
        <p:blipFill>
          <a:blip r:embed="rId3"/>
          <a:stretch>
            <a:fillRect/>
          </a:stretch>
        </p:blipFill>
        <p:spPr>
          <a:xfrm>
            <a:off x="7240264" y="814280"/>
            <a:ext cx="4232698" cy="5914180"/>
          </a:xfrm>
          <a:prstGeom prst="rect">
            <a:avLst/>
          </a:prstGeom>
        </p:spPr>
      </p:pic>
      <p:sp>
        <p:nvSpPr>
          <p:cNvPr id="3" name="Footer Placeholder 2">
            <a:extLst>
              <a:ext uri="{FF2B5EF4-FFF2-40B4-BE49-F238E27FC236}">
                <a16:creationId xmlns:a16="http://schemas.microsoft.com/office/drawing/2014/main" xmlns="" id="{9030D7CF-7DD6-4A7E-BEE6-A38E2E61417D}"/>
              </a:ext>
            </a:extLst>
          </p:cNvPr>
          <p:cNvSpPr>
            <a:spLocks noGrp="1"/>
          </p:cNvSpPr>
          <p:nvPr>
            <p:ph type="ftr" sz="quarter" idx="12"/>
          </p:nvPr>
        </p:nvSpPr>
        <p:spPr/>
        <p:txBody>
          <a:bodyPr/>
          <a:lstStyle/>
          <a:p>
            <a:pPr defTabSz="609585"/>
            <a:r>
              <a:rPr lang="en-US" dirty="0">
                <a:solidFill>
                  <a:srgbClr val="FFFFFF">
                    <a:lumMod val="85000"/>
                  </a:srgbClr>
                </a:solidFill>
              </a:rPr>
              <a:t>myEvolv Peer Training Summit</a:t>
            </a:r>
          </a:p>
        </p:txBody>
      </p:sp>
      <p:sp>
        <p:nvSpPr>
          <p:cNvPr id="5" name="Slide Number Placeholder 4">
            <a:extLst>
              <a:ext uri="{FF2B5EF4-FFF2-40B4-BE49-F238E27FC236}">
                <a16:creationId xmlns:a16="http://schemas.microsoft.com/office/drawing/2014/main" xmlns="" id="{8A044ACD-DC3B-43AA-AAFD-A59AB502D1B9}"/>
              </a:ext>
            </a:extLst>
          </p:cNvPr>
          <p:cNvSpPr>
            <a:spLocks noGrp="1"/>
          </p:cNvSpPr>
          <p:nvPr>
            <p:ph type="sldNum" sz="quarter" idx="11"/>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1125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8257" y="649841"/>
            <a:ext cx="7619999" cy="1066800"/>
          </a:xfrm>
          <a:prstGeom prst="rect">
            <a:avLst/>
          </a:prstGeom>
        </p:spPr>
        <p:txBody>
          <a:bodyPr anchor="ctr">
            <a:normAutofit/>
          </a:bodyPr>
          <a:lstStyle/>
          <a:p>
            <a:r>
              <a:rPr lang="en-US" sz="4000" dirty="0">
                <a:solidFill>
                  <a:schemeClr val="tx2"/>
                </a:solidFill>
              </a:rPr>
              <a:t>Additional note on the date fields:</a:t>
            </a:r>
          </a:p>
        </p:txBody>
      </p:sp>
      <p:pic>
        <p:nvPicPr>
          <p:cNvPr id="6" name="Picture 5">
            <a:extLst>
              <a:ext uri="{FF2B5EF4-FFF2-40B4-BE49-F238E27FC236}">
                <a16:creationId xmlns:a16="http://schemas.microsoft.com/office/drawing/2014/main" xmlns="" id="{62BFE123-1794-4476-A07E-2FB1BAAEBD24}"/>
              </a:ext>
            </a:extLst>
          </p:cNvPr>
          <p:cNvPicPr>
            <a:picLocks noChangeAspect="1"/>
          </p:cNvPicPr>
          <p:nvPr/>
        </p:nvPicPr>
        <p:blipFill>
          <a:blip r:embed="rId3"/>
          <a:stretch>
            <a:fillRect/>
          </a:stretch>
        </p:blipFill>
        <p:spPr>
          <a:xfrm>
            <a:off x="711200" y="2105456"/>
            <a:ext cx="5384800" cy="4102703"/>
          </a:xfrm>
          <a:prstGeom prst="rect">
            <a:avLst/>
          </a:prstGeom>
          <a:noFill/>
        </p:spPr>
      </p:pic>
      <p:sp>
        <p:nvSpPr>
          <p:cNvPr id="4" name="Content Placeholder 3"/>
          <p:cNvSpPr>
            <a:spLocks noGrp="1"/>
          </p:cNvSpPr>
          <p:nvPr>
            <p:ph sz="half" idx="2"/>
          </p:nvPr>
        </p:nvSpPr>
        <p:spPr>
          <a:xfrm>
            <a:off x="6197600" y="2249425"/>
            <a:ext cx="5384800" cy="4341875"/>
          </a:xfrm>
          <a:prstGeom prst="rect">
            <a:avLst/>
          </a:prstGeom>
        </p:spPr>
        <p:txBody>
          <a:bodyPr>
            <a:normAutofit/>
          </a:bodyPr>
          <a:lstStyle/>
          <a:p>
            <a:pPr lvl="0"/>
            <a:r>
              <a:rPr lang="en-US" sz="2000" b="1" i="1" dirty="0">
                <a:solidFill>
                  <a:schemeClr val="tx2"/>
                </a:solidFill>
              </a:rPr>
              <a:t>End Date</a:t>
            </a:r>
            <a:r>
              <a:rPr lang="en-US" sz="2000" i="1" dirty="0">
                <a:solidFill>
                  <a:schemeClr val="tx2"/>
                </a:solidFill>
              </a:rPr>
              <a:t> – </a:t>
            </a:r>
            <a:r>
              <a:rPr lang="en-US" sz="2000" dirty="0">
                <a:solidFill>
                  <a:schemeClr val="tx2"/>
                </a:solidFill>
              </a:rPr>
              <a:t>This date should be entered to identify when a medication should no longer be dispensed to the child. The medication will no longer be considered ‘Active’ as of this date. If known, it must be entered.</a:t>
            </a:r>
          </a:p>
          <a:p>
            <a:pPr marL="109728" lvl="0" indent="0">
              <a:buNone/>
            </a:pPr>
            <a:endParaRPr lang="en-US" sz="2000" dirty="0">
              <a:solidFill>
                <a:schemeClr val="tx2"/>
              </a:solidFill>
            </a:endParaRPr>
          </a:p>
          <a:p>
            <a:pPr lvl="0"/>
            <a:r>
              <a:rPr lang="en-US" sz="2000" b="1" i="1" dirty="0">
                <a:solidFill>
                  <a:schemeClr val="tx2"/>
                </a:solidFill>
              </a:rPr>
              <a:t>Discontinued Date</a:t>
            </a:r>
            <a:r>
              <a:rPr lang="en-US" sz="2000" i="1" dirty="0">
                <a:solidFill>
                  <a:schemeClr val="tx2"/>
                </a:solidFill>
              </a:rPr>
              <a:t> –</a:t>
            </a:r>
            <a:r>
              <a:rPr lang="en-US" sz="2000" dirty="0">
                <a:solidFill>
                  <a:schemeClr val="tx2"/>
                </a:solidFill>
              </a:rPr>
              <a:t> This date should be entered when a medication should be stopped immediately and it is prior to the </a:t>
            </a:r>
            <a:r>
              <a:rPr lang="en-US" sz="2000" i="1" dirty="0">
                <a:solidFill>
                  <a:schemeClr val="tx2"/>
                </a:solidFill>
              </a:rPr>
              <a:t>End Date</a:t>
            </a:r>
            <a:r>
              <a:rPr lang="en-US" sz="2000" dirty="0">
                <a:solidFill>
                  <a:schemeClr val="tx2"/>
                </a:solidFill>
              </a:rPr>
              <a:t> above. </a:t>
            </a:r>
          </a:p>
          <a:p>
            <a:pPr marL="0" indent="0">
              <a:buNone/>
            </a:pPr>
            <a:endParaRPr lang="en-US" sz="2000" dirty="0">
              <a:solidFill>
                <a:schemeClr val="tx2"/>
              </a:solidFill>
            </a:endParaRPr>
          </a:p>
        </p:txBody>
      </p:sp>
      <p:sp>
        <p:nvSpPr>
          <p:cNvPr id="3" name="Footer Placeholder 2">
            <a:extLst>
              <a:ext uri="{FF2B5EF4-FFF2-40B4-BE49-F238E27FC236}">
                <a16:creationId xmlns:a16="http://schemas.microsoft.com/office/drawing/2014/main" xmlns="" id="{9030D7CF-7DD6-4A7E-BEE6-A38E2E61417D}"/>
              </a:ext>
            </a:extLst>
          </p:cNvPr>
          <p:cNvSpPr>
            <a:spLocks noGrp="1"/>
          </p:cNvSpPr>
          <p:nvPr>
            <p:ph type="ftr" sz="quarter" idx="11"/>
          </p:nvPr>
        </p:nvSpPr>
        <p:spPr>
          <a:xfrm>
            <a:off x="225879" y="6401127"/>
            <a:ext cx="2000250" cy="457200"/>
          </a:xfrm>
          <a:prstGeom prst="rect">
            <a:avLst/>
          </a:prstGeom>
        </p:spPr>
        <p:txBody>
          <a:bodyPr>
            <a:normAutofit/>
          </a:bodyPr>
          <a:lstStyle/>
          <a:p>
            <a:pPr defTabSz="609585">
              <a:spcAft>
                <a:spcPts val="600"/>
              </a:spcAft>
            </a:pPr>
            <a:r>
              <a:rPr lang="en-US" sz="1100" dirty="0">
                <a:solidFill>
                  <a:srgbClr val="FFFFFF">
                    <a:lumMod val="85000"/>
                  </a:srgbClr>
                </a:solidFill>
              </a:rPr>
              <a:t>myEvolv Peer Training Summit</a:t>
            </a:r>
          </a:p>
        </p:txBody>
      </p:sp>
      <p:sp>
        <p:nvSpPr>
          <p:cNvPr id="5" name="Slide Number Placeholder 4">
            <a:extLst>
              <a:ext uri="{FF2B5EF4-FFF2-40B4-BE49-F238E27FC236}">
                <a16:creationId xmlns:a16="http://schemas.microsoft.com/office/drawing/2014/main" xmlns="" id="{8A044ACD-DC3B-43AA-AAFD-A59AB502D1B9}"/>
              </a:ext>
            </a:extLst>
          </p:cNvPr>
          <p:cNvSpPr>
            <a:spLocks noGrp="1"/>
          </p:cNvSpPr>
          <p:nvPr>
            <p:ph type="sldNum" sz="quarter" idx="12"/>
          </p:nvPr>
        </p:nvSpPr>
        <p:spPr>
          <a:xfrm>
            <a:off x="10734548" y="6401127"/>
            <a:ext cx="1016000" cy="365760"/>
          </a:xfrm>
          <a:prstGeom prst="rect">
            <a:avLst/>
          </a:prstGeom>
        </p:spPr>
        <p:txBody>
          <a:bodyPr anchor="b">
            <a:normAutofit/>
          </a:bodyPr>
          <a:lstStyle/>
          <a:p>
            <a:pPr>
              <a:spcAft>
                <a:spcPts val="600"/>
              </a:spcAft>
            </a:pPr>
            <a:fld id="{6D22F896-40B5-4ADD-8801-0D06FADFA095}" type="slidenum">
              <a:rPr lang="en-US" sz="1800" smtClean="0">
                <a:solidFill>
                  <a:schemeClr val="bg2">
                    <a:lumMod val="50000"/>
                  </a:schemeClr>
                </a:solidFill>
              </a:rPr>
              <a:pPr>
                <a:spcAft>
                  <a:spcPts val="600"/>
                </a:spcAft>
              </a:pPr>
              <a:t>28</a:t>
            </a:fld>
            <a:endParaRPr lang="en-US" sz="1800" dirty="0">
              <a:solidFill>
                <a:schemeClr val="bg2">
                  <a:lumMod val="50000"/>
                </a:schemeClr>
              </a:solidFill>
            </a:endParaRPr>
          </a:p>
        </p:txBody>
      </p:sp>
    </p:spTree>
    <p:extLst>
      <p:ext uri="{BB962C8B-B14F-4D97-AF65-F5344CB8AC3E}">
        <p14:creationId xmlns:p14="http://schemas.microsoft.com/office/powerpoint/2010/main" val="340514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myEvolv eMAR</a:t>
            </a:r>
          </a:p>
        </p:txBody>
      </p:sp>
      <p:sp>
        <p:nvSpPr>
          <p:cNvPr id="3" name="Footer Placeholder 2">
            <a:extLst>
              <a:ext uri="{FF2B5EF4-FFF2-40B4-BE49-F238E27FC236}">
                <a16:creationId xmlns:a16="http://schemas.microsoft.com/office/drawing/2014/main" xmlns="" id="{5B990CDE-843F-479E-8327-B4C6B67CEB22}"/>
              </a:ext>
            </a:extLst>
          </p:cNvPr>
          <p:cNvSpPr>
            <a:spLocks noGrp="1"/>
          </p:cNvSpPr>
          <p:nvPr>
            <p:ph type="ftr" sz="quarter" idx="11"/>
          </p:nvPr>
        </p:nvSpPr>
        <p:spPr/>
        <p:txBody>
          <a:bodyPr/>
          <a:lstStyle/>
          <a:p>
            <a:r>
              <a:rPr lang="en-US" dirty="0">
                <a:solidFill>
                  <a:srgbClr val="FFFFFF">
                    <a:lumMod val="85000"/>
                  </a:srgbClr>
                </a:solidFill>
              </a:rPr>
              <a:t>myEvolv Peer Training Summit</a:t>
            </a:r>
          </a:p>
        </p:txBody>
      </p:sp>
      <p:sp>
        <p:nvSpPr>
          <p:cNvPr id="4" name="Slide Number Placeholder 3">
            <a:extLst>
              <a:ext uri="{FF2B5EF4-FFF2-40B4-BE49-F238E27FC236}">
                <a16:creationId xmlns:a16="http://schemas.microsoft.com/office/drawing/2014/main" xmlns="" id="{C643C140-6A70-4419-9EE6-87EEFE965BDB}"/>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6637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CFB41E6-439A-4ECD-848F-94E31577610B}"/>
              </a:ext>
            </a:extLst>
          </p:cNvPr>
          <p:cNvSpPr>
            <a:spLocks noGrp="1"/>
          </p:cNvSpPr>
          <p:nvPr>
            <p:ph type="title"/>
          </p:nvPr>
        </p:nvSpPr>
        <p:spPr/>
        <p:txBody>
          <a:bodyPr/>
          <a:lstStyle/>
          <a:p>
            <a:pPr algn="ctr"/>
            <a:r>
              <a:rPr lang="en-US" sz="4400" dirty="0"/>
              <a:t>OrderConnect Overview</a:t>
            </a:r>
          </a:p>
        </p:txBody>
      </p:sp>
    </p:spTree>
    <p:extLst>
      <p:ext uri="{BB962C8B-B14F-4D97-AF65-F5344CB8AC3E}">
        <p14:creationId xmlns:p14="http://schemas.microsoft.com/office/powerpoint/2010/main" val="203854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6004" y="85241"/>
            <a:ext cx="9346769" cy="1325033"/>
          </a:xfrm>
        </p:spPr>
        <p:txBody>
          <a:bodyPr/>
          <a:lstStyle/>
          <a:p>
            <a:r>
              <a:rPr lang="en-US" dirty="0"/>
              <a:t>eMAR</a:t>
            </a:r>
          </a:p>
        </p:txBody>
      </p:sp>
      <p:pic>
        <p:nvPicPr>
          <p:cNvPr id="8" name="Content Placeholder 7"/>
          <p:cNvPicPr>
            <a:picLocks noGrp="1"/>
          </p:cNvPicPr>
          <p:nvPr>
            <p:ph sz="half" idx="1"/>
          </p:nvPr>
        </p:nvPicPr>
        <p:blipFill>
          <a:blip r:embed="rId3" cstate="print"/>
          <a:stretch>
            <a:fillRect/>
          </a:stretch>
        </p:blipFill>
        <p:spPr>
          <a:xfrm>
            <a:off x="438249" y="1180968"/>
            <a:ext cx="2692853" cy="457906"/>
          </a:xfrm>
          <a:prstGeom prst="rect">
            <a:avLst/>
          </a:prstGeom>
          <a:ln>
            <a:solidFill>
              <a:schemeClr val="bg2">
                <a:lumMod val="50000"/>
              </a:schemeClr>
            </a:solidFill>
          </a:ln>
        </p:spPr>
      </p:pic>
      <p:sp>
        <p:nvSpPr>
          <p:cNvPr id="2" name="Footer Placeholder 1">
            <a:extLst>
              <a:ext uri="{FF2B5EF4-FFF2-40B4-BE49-F238E27FC236}">
                <a16:creationId xmlns:a16="http://schemas.microsoft.com/office/drawing/2014/main" xmlns="" id="{0697080E-38A6-41ED-8F4B-2874C3CFECE4}"/>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4" name="Slide Number Placeholder 3">
            <a:extLst>
              <a:ext uri="{FF2B5EF4-FFF2-40B4-BE49-F238E27FC236}">
                <a16:creationId xmlns:a16="http://schemas.microsoft.com/office/drawing/2014/main" xmlns="" id="{0E123FC1-78CB-4F4A-A264-D80ABF095A2C}"/>
              </a:ext>
            </a:extLst>
          </p:cNvPr>
          <p:cNvSpPr>
            <a:spLocks noGrp="1"/>
          </p:cNvSpPr>
          <p:nvPr>
            <p:ph type="sldNum" sz="quarter" idx="12"/>
          </p:nvPr>
        </p:nvSpPr>
        <p:spPr/>
        <p:txBody>
          <a:bodyPr/>
          <a:lstStyle/>
          <a:p>
            <a:fld id="{6D22F896-40B5-4ADD-8801-0D06FADFA095}" type="slidenum">
              <a:rPr lang="en-US" smtClean="0"/>
              <a:t>30</a:t>
            </a:fld>
            <a:endParaRPr lang="en-US" dirty="0"/>
          </a:p>
        </p:txBody>
      </p:sp>
      <p:pic>
        <p:nvPicPr>
          <p:cNvPr id="6" name="Picture 5">
            <a:extLst>
              <a:ext uri="{FF2B5EF4-FFF2-40B4-BE49-F238E27FC236}">
                <a16:creationId xmlns:a16="http://schemas.microsoft.com/office/drawing/2014/main" xmlns="" id="{4BB640FA-CFEE-47BC-BD67-3639A7CE5FAA}"/>
              </a:ext>
            </a:extLst>
          </p:cNvPr>
          <p:cNvPicPr>
            <a:picLocks noChangeAspect="1"/>
          </p:cNvPicPr>
          <p:nvPr/>
        </p:nvPicPr>
        <p:blipFill>
          <a:blip r:embed="rId4"/>
          <a:stretch>
            <a:fillRect/>
          </a:stretch>
        </p:blipFill>
        <p:spPr>
          <a:xfrm>
            <a:off x="438249" y="1864968"/>
            <a:ext cx="3810196" cy="2038455"/>
          </a:xfrm>
          <a:prstGeom prst="rect">
            <a:avLst/>
          </a:prstGeom>
          <a:ln>
            <a:solidFill>
              <a:schemeClr val="bg2">
                <a:lumMod val="25000"/>
              </a:schemeClr>
            </a:solidFill>
          </a:ln>
        </p:spPr>
      </p:pic>
      <p:pic>
        <p:nvPicPr>
          <p:cNvPr id="7" name="Picture 6">
            <a:extLst>
              <a:ext uri="{FF2B5EF4-FFF2-40B4-BE49-F238E27FC236}">
                <a16:creationId xmlns:a16="http://schemas.microsoft.com/office/drawing/2014/main" xmlns="" id="{66BA1C65-1EE5-437B-A812-1FA35A48E2EB}"/>
              </a:ext>
            </a:extLst>
          </p:cNvPr>
          <p:cNvPicPr>
            <a:picLocks noChangeAspect="1"/>
          </p:cNvPicPr>
          <p:nvPr/>
        </p:nvPicPr>
        <p:blipFill>
          <a:blip r:embed="rId5"/>
          <a:stretch>
            <a:fillRect/>
          </a:stretch>
        </p:blipFill>
        <p:spPr>
          <a:xfrm>
            <a:off x="560001" y="3993611"/>
            <a:ext cx="3566692" cy="2087176"/>
          </a:xfrm>
          <a:prstGeom prst="rect">
            <a:avLst/>
          </a:prstGeom>
          <a:ln>
            <a:solidFill>
              <a:schemeClr val="bg2">
                <a:lumMod val="50000"/>
              </a:schemeClr>
            </a:solidFill>
          </a:ln>
        </p:spPr>
      </p:pic>
      <p:pic>
        <p:nvPicPr>
          <p:cNvPr id="9" name="Picture 8">
            <a:extLst>
              <a:ext uri="{FF2B5EF4-FFF2-40B4-BE49-F238E27FC236}">
                <a16:creationId xmlns:a16="http://schemas.microsoft.com/office/drawing/2014/main" xmlns="" id="{BA4379E6-245C-4C80-BBD7-067A3D8B8CD1}"/>
              </a:ext>
            </a:extLst>
          </p:cNvPr>
          <p:cNvPicPr>
            <a:picLocks noChangeAspect="1"/>
          </p:cNvPicPr>
          <p:nvPr/>
        </p:nvPicPr>
        <p:blipFill>
          <a:blip r:embed="rId6"/>
          <a:stretch>
            <a:fillRect/>
          </a:stretch>
        </p:blipFill>
        <p:spPr>
          <a:xfrm>
            <a:off x="3259514" y="1180968"/>
            <a:ext cx="314917" cy="407924"/>
          </a:xfrm>
          <a:prstGeom prst="rect">
            <a:avLst/>
          </a:prstGeom>
          <a:ln>
            <a:solidFill>
              <a:schemeClr val="bg2">
                <a:lumMod val="50000"/>
              </a:schemeClr>
            </a:solidFill>
          </a:ln>
        </p:spPr>
      </p:pic>
      <p:pic>
        <p:nvPicPr>
          <p:cNvPr id="10" name="Picture 9">
            <a:extLst>
              <a:ext uri="{FF2B5EF4-FFF2-40B4-BE49-F238E27FC236}">
                <a16:creationId xmlns:a16="http://schemas.microsoft.com/office/drawing/2014/main" xmlns="" id="{13EC802C-A5FF-4BD8-9B2C-49EF0D07C405}"/>
              </a:ext>
            </a:extLst>
          </p:cNvPr>
          <p:cNvPicPr>
            <a:picLocks noChangeAspect="1"/>
          </p:cNvPicPr>
          <p:nvPr/>
        </p:nvPicPr>
        <p:blipFill>
          <a:blip r:embed="rId7"/>
          <a:stretch>
            <a:fillRect/>
          </a:stretch>
        </p:blipFill>
        <p:spPr>
          <a:xfrm>
            <a:off x="3948285" y="710181"/>
            <a:ext cx="8185127" cy="1110621"/>
          </a:xfrm>
          <a:prstGeom prst="rect">
            <a:avLst/>
          </a:prstGeom>
          <a:solidFill>
            <a:srgbClr val="FFFFFF">
              <a:shade val="85000"/>
            </a:srgbClr>
          </a:solidFill>
          <a:ln w="12700" cap="sq">
            <a:solidFill>
              <a:schemeClr val="bg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xmlns="" id="{7512B549-C120-4B40-8780-2A593DE9CD09}"/>
              </a:ext>
            </a:extLst>
          </p:cNvPr>
          <p:cNvPicPr>
            <a:picLocks noChangeAspect="1"/>
          </p:cNvPicPr>
          <p:nvPr/>
        </p:nvPicPr>
        <p:blipFill>
          <a:blip r:embed="rId8"/>
          <a:stretch>
            <a:fillRect/>
          </a:stretch>
        </p:blipFill>
        <p:spPr>
          <a:xfrm>
            <a:off x="5098510" y="1961587"/>
            <a:ext cx="1803493" cy="1454225"/>
          </a:xfrm>
          <a:prstGeom prst="rect">
            <a:avLst/>
          </a:prstGeom>
        </p:spPr>
      </p:pic>
      <p:pic>
        <p:nvPicPr>
          <p:cNvPr id="13" name="Picture 12">
            <a:extLst>
              <a:ext uri="{FF2B5EF4-FFF2-40B4-BE49-F238E27FC236}">
                <a16:creationId xmlns:a16="http://schemas.microsoft.com/office/drawing/2014/main" xmlns="" id="{77076854-4C6B-4CC5-80BA-7AFCE5E73BCB}"/>
              </a:ext>
            </a:extLst>
          </p:cNvPr>
          <p:cNvPicPr>
            <a:picLocks noChangeAspect="1"/>
          </p:cNvPicPr>
          <p:nvPr/>
        </p:nvPicPr>
        <p:blipFill>
          <a:blip r:embed="rId9"/>
          <a:stretch>
            <a:fillRect/>
          </a:stretch>
        </p:blipFill>
        <p:spPr>
          <a:xfrm>
            <a:off x="7407855" y="2180734"/>
            <a:ext cx="1987652" cy="1238314"/>
          </a:xfrm>
          <a:prstGeom prst="rect">
            <a:avLst/>
          </a:prstGeom>
        </p:spPr>
      </p:pic>
      <p:pic>
        <p:nvPicPr>
          <p:cNvPr id="14" name="Picture 13">
            <a:extLst>
              <a:ext uri="{FF2B5EF4-FFF2-40B4-BE49-F238E27FC236}">
                <a16:creationId xmlns:a16="http://schemas.microsoft.com/office/drawing/2014/main" xmlns="" id="{A88CECEE-F580-4553-875C-CE520BB21B0C}"/>
              </a:ext>
            </a:extLst>
          </p:cNvPr>
          <p:cNvPicPr>
            <a:picLocks noChangeAspect="1"/>
          </p:cNvPicPr>
          <p:nvPr/>
        </p:nvPicPr>
        <p:blipFill>
          <a:blip r:embed="rId10"/>
          <a:stretch>
            <a:fillRect/>
          </a:stretch>
        </p:blipFill>
        <p:spPr>
          <a:xfrm>
            <a:off x="10047096" y="2117231"/>
            <a:ext cx="1346269" cy="1365320"/>
          </a:xfrm>
          <a:prstGeom prst="rect">
            <a:avLst/>
          </a:prstGeom>
        </p:spPr>
      </p:pic>
      <p:pic>
        <p:nvPicPr>
          <p:cNvPr id="15" name="Picture 14">
            <a:extLst>
              <a:ext uri="{FF2B5EF4-FFF2-40B4-BE49-F238E27FC236}">
                <a16:creationId xmlns:a16="http://schemas.microsoft.com/office/drawing/2014/main" xmlns="" id="{FE5E8734-044F-498B-9131-50E187AD1DAA}"/>
              </a:ext>
            </a:extLst>
          </p:cNvPr>
          <p:cNvPicPr>
            <a:picLocks noChangeAspect="1"/>
          </p:cNvPicPr>
          <p:nvPr/>
        </p:nvPicPr>
        <p:blipFill>
          <a:blip r:embed="rId11"/>
          <a:stretch>
            <a:fillRect/>
          </a:stretch>
        </p:blipFill>
        <p:spPr>
          <a:xfrm>
            <a:off x="7398246" y="3640915"/>
            <a:ext cx="4061714" cy="313366"/>
          </a:xfrm>
          <a:prstGeom prst="rect">
            <a:avLst/>
          </a:prstGeom>
        </p:spPr>
      </p:pic>
      <p:pic>
        <p:nvPicPr>
          <p:cNvPr id="16" name="Picture 15">
            <a:extLst>
              <a:ext uri="{FF2B5EF4-FFF2-40B4-BE49-F238E27FC236}">
                <a16:creationId xmlns:a16="http://schemas.microsoft.com/office/drawing/2014/main" xmlns="" id="{E739B7E1-331E-41C7-8F0A-0FF8E3C46F8C}"/>
              </a:ext>
            </a:extLst>
          </p:cNvPr>
          <p:cNvPicPr>
            <a:picLocks noChangeAspect="1"/>
          </p:cNvPicPr>
          <p:nvPr/>
        </p:nvPicPr>
        <p:blipFill>
          <a:blip r:embed="rId12"/>
          <a:stretch>
            <a:fillRect/>
          </a:stretch>
        </p:blipFill>
        <p:spPr>
          <a:xfrm>
            <a:off x="6096000" y="4112645"/>
            <a:ext cx="4311721" cy="2467831"/>
          </a:xfrm>
          <a:prstGeom prst="rect">
            <a:avLst/>
          </a:prstGeom>
        </p:spPr>
      </p:pic>
    </p:spTree>
    <p:extLst>
      <p:ext uri="{BB962C8B-B14F-4D97-AF65-F5344CB8AC3E}">
        <p14:creationId xmlns:p14="http://schemas.microsoft.com/office/powerpoint/2010/main" val="306181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6004" y="85241"/>
            <a:ext cx="9346769" cy="1325033"/>
          </a:xfrm>
        </p:spPr>
        <p:txBody>
          <a:bodyPr/>
          <a:lstStyle/>
          <a:p>
            <a:r>
              <a:rPr lang="en-US" dirty="0"/>
              <a:t>eMAR</a:t>
            </a:r>
          </a:p>
        </p:txBody>
      </p:sp>
      <p:pic>
        <p:nvPicPr>
          <p:cNvPr id="8" name="Content Placeholder 7"/>
          <p:cNvPicPr>
            <a:picLocks noGrp="1"/>
          </p:cNvPicPr>
          <p:nvPr>
            <p:ph sz="half" idx="1"/>
          </p:nvPr>
        </p:nvPicPr>
        <p:blipFill>
          <a:blip r:embed="rId3" cstate="print"/>
          <a:stretch>
            <a:fillRect/>
          </a:stretch>
        </p:blipFill>
        <p:spPr>
          <a:xfrm>
            <a:off x="438249" y="1132312"/>
            <a:ext cx="2692853" cy="457906"/>
          </a:xfrm>
          <a:prstGeom prst="rect">
            <a:avLst/>
          </a:prstGeom>
          <a:ln>
            <a:solidFill>
              <a:schemeClr val="bg2">
                <a:lumMod val="50000"/>
              </a:schemeClr>
            </a:solidFill>
          </a:ln>
        </p:spPr>
      </p:pic>
      <p:sp>
        <p:nvSpPr>
          <p:cNvPr id="2" name="Footer Placeholder 1">
            <a:extLst>
              <a:ext uri="{FF2B5EF4-FFF2-40B4-BE49-F238E27FC236}">
                <a16:creationId xmlns:a16="http://schemas.microsoft.com/office/drawing/2014/main" xmlns="" id="{0697080E-38A6-41ED-8F4B-2874C3CFECE4}"/>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4" name="Slide Number Placeholder 3">
            <a:extLst>
              <a:ext uri="{FF2B5EF4-FFF2-40B4-BE49-F238E27FC236}">
                <a16:creationId xmlns:a16="http://schemas.microsoft.com/office/drawing/2014/main" xmlns="" id="{0E123FC1-78CB-4F4A-A264-D80ABF095A2C}"/>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9" name="Picture 8">
            <a:extLst>
              <a:ext uri="{FF2B5EF4-FFF2-40B4-BE49-F238E27FC236}">
                <a16:creationId xmlns:a16="http://schemas.microsoft.com/office/drawing/2014/main" xmlns="" id="{BA4379E6-245C-4C80-BBD7-067A3D8B8CD1}"/>
              </a:ext>
            </a:extLst>
          </p:cNvPr>
          <p:cNvPicPr>
            <a:picLocks noChangeAspect="1"/>
          </p:cNvPicPr>
          <p:nvPr/>
        </p:nvPicPr>
        <p:blipFill>
          <a:blip r:embed="rId4"/>
          <a:stretch>
            <a:fillRect/>
          </a:stretch>
        </p:blipFill>
        <p:spPr>
          <a:xfrm>
            <a:off x="3259514" y="1180968"/>
            <a:ext cx="314917" cy="407924"/>
          </a:xfrm>
          <a:prstGeom prst="rect">
            <a:avLst/>
          </a:prstGeom>
          <a:ln>
            <a:solidFill>
              <a:schemeClr val="bg2">
                <a:lumMod val="50000"/>
              </a:schemeClr>
            </a:solidFill>
          </a:ln>
        </p:spPr>
      </p:pic>
      <p:pic>
        <p:nvPicPr>
          <p:cNvPr id="17" name="Picture 16">
            <a:extLst>
              <a:ext uri="{FF2B5EF4-FFF2-40B4-BE49-F238E27FC236}">
                <a16:creationId xmlns:a16="http://schemas.microsoft.com/office/drawing/2014/main" xmlns="" id="{D86D8852-AA38-4219-B6CC-9FDE52C0CC78}"/>
              </a:ext>
            </a:extLst>
          </p:cNvPr>
          <p:cNvPicPr>
            <a:picLocks noChangeAspect="1"/>
          </p:cNvPicPr>
          <p:nvPr/>
        </p:nvPicPr>
        <p:blipFill>
          <a:blip r:embed="rId5"/>
          <a:stretch>
            <a:fillRect/>
          </a:stretch>
        </p:blipFill>
        <p:spPr>
          <a:xfrm>
            <a:off x="438248" y="1909268"/>
            <a:ext cx="2968033" cy="1244086"/>
          </a:xfrm>
          <a:prstGeom prst="rect">
            <a:avLst/>
          </a:prstGeom>
        </p:spPr>
      </p:pic>
      <p:pic>
        <p:nvPicPr>
          <p:cNvPr id="18" name="Picture 17">
            <a:extLst>
              <a:ext uri="{FF2B5EF4-FFF2-40B4-BE49-F238E27FC236}">
                <a16:creationId xmlns:a16="http://schemas.microsoft.com/office/drawing/2014/main" xmlns="" id="{8E76554E-7843-4318-AD8A-5D94B882A93B}"/>
              </a:ext>
            </a:extLst>
          </p:cNvPr>
          <p:cNvPicPr>
            <a:picLocks noChangeAspect="1"/>
          </p:cNvPicPr>
          <p:nvPr/>
        </p:nvPicPr>
        <p:blipFill>
          <a:blip r:embed="rId6"/>
          <a:stretch>
            <a:fillRect/>
          </a:stretch>
        </p:blipFill>
        <p:spPr>
          <a:xfrm>
            <a:off x="330854" y="3385533"/>
            <a:ext cx="3301280" cy="1414834"/>
          </a:xfrm>
          <a:prstGeom prst="rect">
            <a:avLst/>
          </a:prstGeom>
        </p:spPr>
      </p:pic>
      <p:pic>
        <p:nvPicPr>
          <p:cNvPr id="19" name="Picture 18">
            <a:extLst>
              <a:ext uri="{FF2B5EF4-FFF2-40B4-BE49-F238E27FC236}">
                <a16:creationId xmlns:a16="http://schemas.microsoft.com/office/drawing/2014/main" xmlns="" id="{2FDB3338-858D-446B-81A6-C24BAD9050B8}"/>
              </a:ext>
            </a:extLst>
          </p:cNvPr>
          <p:cNvPicPr>
            <a:picLocks noChangeAspect="1"/>
          </p:cNvPicPr>
          <p:nvPr/>
        </p:nvPicPr>
        <p:blipFill>
          <a:blip r:embed="rId7"/>
          <a:stretch>
            <a:fillRect/>
          </a:stretch>
        </p:blipFill>
        <p:spPr>
          <a:xfrm>
            <a:off x="225879" y="4823018"/>
            <a:ext cx="3688048" cy="1083691"/>
          </a:xfrm>
          <a:prstGeom prst="rect">
            <a:avLst/>
          </a:prstGeom>
        </p:spPr>
      </p:pic>
      <p:pic>
        <p:nvPicPr>
          <p:cNvPr id="20" name="Picture 19">
            <a:extLst>
              <a:ext uri="{FF2B5EF4-FFF2-40B4-BE49-F238E27FC236}">
                <a16:creationId xmlns:a16="http://schemas.microsoft.com/office/drawing/2014/main" xmlns="" id="{D11DF8BC-F11E-4ADA-AE77-21C88A1F7781}"/>
              </a:ext>
            </a:extLst>
          </p:cNvPr>
          <p:cNvPicPr>
            <a:picLocks noChangeAspect="1"/>
          </p:cNvPicPr>
          <p:nvPr/>
        </p:nvPicPr>
        <p:blipFill>
          <a:blip r:embed="rId8"/>
          <a:stretch>
            <a:fillRect/>
          </a:stretch>
        </p:blipFill>
        <p:spPr>
          <a:xfrm>
            <a:off x="4155992" y="4595280"/>
            <a:ext cx="7810129" cy="1344529"/>
          </a:xfrm>
          <a:prstGeom prst="rect">
            <a:avLst/>
          </a:prstGeom>
        </p:spPr>
      </p:pic>
      <p:pic>
        <p:nvPicPr>
          <p:cNvPr id="21" name="Picture 20">
            <a:extLst>
              <a:ext uri="{FF2B5EF4-FFF2-40B4-BE49-F238E27FC236}">
                <a16:creationId xmlns:a16="http://schemas.microsoft.com/office/drawing/2014/main" xmlns="" id="{FDD1006E-712B-428E-AEB6-4D54A773DE34}"/>
              </a:ext>
            </a:extLst>
          </p:cNvPr>
          <p:cNvPicPr>
            <a:picLocks noChangeAspect="1"/>
          </p:cNvPicPr>
          <p:nvPr/>
        </p:nvPicPr>
        <p:blipFill>
          <a:blip r:embed="rId9"/>
          <a:stretch>
            <a:fillRect/>
          </a:stretch>
        </p:blipFill>
        <p:spPr>
          <a:xfrm>
            <a:off x="3918857" y="2763204"/>
            <a:ext cx="7942289" cy="1310344"/>
          </a:xfrm>
          <a:prstGeom prst="rect">
            <a:avLst/>
          </a:prstGeom>
        </p:spPr>
      </p:pic>
      <p:pic>
        <p:nvPicPr>
          <p:cNvPr id="22" name="Picture 21">
            <a:extLst>
              <a:ext uri="{FF2B5EF4-FFF2-40B4-BE49-F238E27FC236}">
                <a16:creationId xmlns:a16="http://schemas.microsoft.com/office/drawing/2014/main" xmlns="" id="{9DA963FB-051B-40F9-BD8E-A32C17EB911F}"/>
              </a:ext>
            </a:extLst>
          </p:cNvPr>
          <p:cNvPicPr>
            <a:picLocks noChangeAspect="1"/>
          </p:cNvPicPr>
          <p:nvPr/>
        </p:nvPicPr>
        <p:blipFill>
          <a:blip r:embed="rId10"/>
          <a:stretch>
            <a:fillRect/>
          </a:stretch>
        </p:blipFill>
        <p:spPr>
          <a:xfrm>
            <a:off x="3918857" y="1184010"/>
            <a:ext cx="7940376" cy="1083691"/>
          </a:xfrm>
          <a:prstGeom prst="rect">
            <a:avLst/>
          </a:prstGeom>
        </p:spPr>
      </p:pic>
      <p:sp>
        <p:nvSpPr>
          <p:cNvPr id="23" name="TextBox 22">
            <a:extLst>
              <a:ext uri="{FF2B5EF4-FFF2-40B4-BE49-F238E27FC236}">
                <a16:creationId xmlns:a16="http://schemas.microsoft.com/office/drawing/2014/main" xmlns="" id="{6A60D3C3-D2DB-43E2-99CD-515A319D3AE1}"/>
              </a:ext>
            </a:extLst>
          </p:cNvPr>
          <p:cNvSpPr txBox="1"/>
          <p:nvPr/>
        </p:nvSpPr>
        <p:spPr>
          <a:xfrm>
            <a:off x="4022612" y="736204"/>
            <a:ext cx="7836621" cy="400110"/>
          </a:xfrm>
          <a:prstGeom prst="rect">
            <a:avLst/>
          </a:prstGeom>
          <a:solidFill>
            <a:schemeClr val="accent1">
              <a:lumMod val="20000"/>
              <a:lumOff val="80000"/>
            </a:schemeClr>
          </a:solidFill>
        </p:spPr>
        <p:txBody>
          <a:bodyPr wrap="square" rtlCol="0">
            <a:spAutoFit/>
          </a:bodyPr>
          <a:lstStyle/>
          <a:p>
            <a:r>
              <a:rPr lang="en-US" sz="2000" b="1" dirty="0"/>
              <a:t>White means nothing has been done with this medication dispensation.</a:t>
            </a:r>
          </a:p>
        </p:txBody>
      </p:sp>
      <p:sp>
        <p:nvSpPr>
          <p:cNvPr id="24" name="TextBox 23">
            <a:extLst>
              <a:ext uri="{FF2B5EF4-FFF2-40B4-BE49-F238E27FC236}">
                <a16:creationId xmlns:a16="http://schemas.microsoft.com/office/drawing/2014/main" xmlns="" id="{6AB03341-A40E-4DEA-9288-CA10B20CFD2C}"/>
              </a:ext>
            </a:extLst>
          </p:cNvPr>
          <p:cNvSpPr txBox="1"/>
          <p:nvPr/>
        </p:nvSpPr>
        <p:spPr>
          <a:xfrm>
            <a:off x="3913927" y="2307268"/>
            <a:ext cx="7945306" cy="707886"/>
          </a:xfrm>
          <a:prstGeom prst="rect">
            <a:avLst/>
          </a:prstGeom>
          <a:solidFill>
            <a:srgbClr val="FDD3E9"/>
          </a:solidFill>
        </p:spPr>
        <p:txBody>
          <a:bodyPr wrap="square" rtlCol="0">
            <a:spAutoFit/>
          </a:bodyPr>
          <a:lstStyle/>
          <a:p>
            <a:pPr algn="ctr"/>
            <a:r>
              <a:rPr lang="en-US" sz="2000" b="1" dirty="0"/>
              <a:t>Pink means that you selected the medication to make changes. </a:t>
            </a:r>
          </a:p>
          <a:p>
            <a:pPr algn="ctr"/>
            <a:r>
              <a:rPr lang="en-US" sz="2000" b="1" dirty="0"/>
              <a:t>You can only dispense one medication at a time.</a:t>
            </a:r>
          </a:p>
        </p:txBody>
      </p:sp>
      <p:sp>
        <p:nvSpPr>
          <p:cNvPr id="25" name="TextBox 24">
            <a:extLst>
              <a:ext uri="{FF2B5EF4-FFF2-40B4-BE49-F238E27FC236}">
                <a16:creationId xmlns:a16="http://schemas.microsoft.com/office/drawing/2014/main" xmlns="" id="{79350E74-7300-4AD5-AC9C-BD2AA9311BC5}"/>
              </a:ext>
            </a:extLst>
          </p:cNvPr>
          <p:cNvSpPr txBox="1"/>
          <p:nvPr/>
        </p:nvSpPr>
        <p:spPr>
          <a:xfrm>
            <a:off x="4144710" y="4035056"/>
            <a:ext cx="7703241" cy="707886"/>
          </a:xfrm>
          <a:prstGeom prst="rect">
            <a:avLst/>
          </a:prstGeom>
          <a:solidFill>
            <a:schemeClr val="accent5">
              <a:lumMod val="40000"/>
              <a:lumOff val="60000"/>
            </a:schemeClr>
          </a:solidFill>
        </p:spPr>
        <p:txBody>
          <a:bodyPr wrap="square" rtlCol="0">
            <a:spAutoFit/>
          </a:bodyPr>
          <a:lstStyle/>
          <a:p>
            <a:pPr algn="ctr"/>
            <a:r>
              <a:rPr lang="en-US" sz="2000" b="1" dirty="0"/>
              <a:t>Green means you have dispensed and saved the medication in the </a:t>
            </a:r>
            <a:r>
              <a:rPr lang="en-US" sz="2000" b="1" dirty="0" smtClean="0"/>
              <a:t>eMAR.</a:t>
            </a:r>
            <a:endParaRPr lang="en-US" sz="2000" b="1" dirty="0"/>
          </a:p>
        </p:txBody>
      </p:sp>
    </p:spTree>
    <p:extLst>
      <p:ext uri="{BB962C8B-B14F-4D97-AF65-F5344CB8AC3E}">
        <p14:creationId xmlns:p14="http://schemas.microsoft.com/office/powerpoint/2010/main" val="9004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6004" y="85241"/>
            <a:ext cx="9346769" cy="1325033"/>
          </a:xfrm>
        </p:spPr>
        <p:txBody>
          <a:bodyPr/>
          <a:lstStyle/>
          <a:p>
            <a:endParaRPr lang="en-US" dirty="0"/>
          </a:p>
        </p:txBody>
      </p:sp>
      <p:sp>
        <p:nvSpPr>
          <p:cNvPr id="5" name="Content Placeholder 4"/>
          <p:cNvSpPr>
            <a:spLocks noGrp="1"/>
          </p:cNvSpPr>
          <p:nvPr>
            <p:ph sz="half" idx="2"/>
          </p:nvPr>
        </p:nvSpPr>
        <p:spPr>
          <a:xfrm>
            <a:off x="1226004" y="1832823"/>
            <a:ext cx="9751447" cy="3754592"/>
          </a:xfrm>
        </p:spPr>
        <p:txBody>
          <a:bodyPr/>
          <a:lstStyle/>
          <a:p>
            <a:pPr marL="109728" indent="0">
              <a:spcBef>
                <a:spcPts val="0"/>
              </a:spcBef>
              <a:spcAft>
                <a:spcPts val="600"/>
              </a:spcAft>
              <a:buNone/>
            </a:pPr>
            <a:r>
              <a:rPr lang="en-US" sz="1800" dirty="0">
                <a:latin typeface="Arial" panose="020B0604020202020204" pitchFamily="34" charset="0"/>
                <a:cs typeface="Arial" panose="020B0604020202020204" pitchFamily="34" charset="0"/>
              </a:rPr>
              <a:t>Did you know you can verify the clients’ picture by hovering over their name? </a:t>
            </a:r>
          </a:p>
          <a:p>
            <a:pPr>
              <a:spcBef>
                <a:spcPts val="0"/>
              </a:spcBef>
              <a:spcAft>
                <a:spcPts val="600"/>
              </a:spcAft>
            </a:pPr>
            <a:endParaRPr lang="en-US" dirty="0"/>
          </a:p>
        </p:txBody>
      </p:sp>
      <p:pic>
        <p:nvPicPr>
          <p:cNvPr id="12" name="Picture 11"/>
          <p:cNvPicPr>
            <a:picLocks noChangeAspect="1"/>
          </p:cNvPicPr>
          <p:nvPr/>
        </p:nvPicPr>
        <p:blipFill>
          <a:blip r:embed="rId3"/>
          <a:stretch>
            <a:fillRect/>
          </a:stretch>
        </p:blipFill>
        <p:spPr>
          <a:xfrm>
            <a:off x="3429111" y="2638167"/>
            <a:ext cx="4940554" cy="2451226"/>
          </a:xfrm>
          <a:prstGeom prst="rect">
            <a:avLst/>
          </a:prstGeom>
        </p:spPr>
      </p:pic>
      <p:sp>
        <p:nvSpPr>
          <p:cNvPr id="2" name="Footer Placeholder 1">
            <a:extLst>
              <a:ext uri="{FF2B5EF4-FFF2-40B4-BE49-F238E27FC236}">
                <a16:creationId xmlns:a16="http://schemas.microsoft.com/office/drawing/2014/main" xmlns="" id="{0697080E-38A6-41ED-8F4B-2874C3CFECE4}"/>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4" name="Slide Number Placeholder 3">
            <a:extLst>
              <a:ext uri="{FF2B5EF4-FFF2-40B4-BE49-F238E27FC236}">
                <a16:creationId xmlns:a16="http://schemas.microsoft.com/office/drawing/2014/main" xmlns="" id="{0E123FC1-78CB-4F4A-A264-D80ABF095A2C}"/>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16900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1675" y="193119"/>
            <a:ext cx="9294642" cy="1038315"/>
          </a:xfrm>
        </p:spPr>
        <p:txBody>
          <a:bodyPr>
            <a:normAutofit/>
          </a:bodyPr>
          <a:lstStyle/>
          <a:p>
            <a:r>
              <a:rPr lang="en-US" sz="4400" dirty="0"/>
              <a:t>Resources</a:t>
            </a:r>
          </a:p>
        </p:txBody>
      </p:sp>
      <p:sp>
        <p:nvSpPr>
          <p:cNvPr id="7" name="Content Placeholder 6"/>
          <p:cNvSpPr>
            <a:spLocks noGrp="1"/>
          </p:cNvSpPr>
          <p:nvPr>
            <p:ph sz="quarter" idx="2"/>
          </p:nvPr>
        </p:nvSpPr>
        <p:spPr>
          <a:xfrm>
            <a:off x="979713" y="1389316"/>
            <a:ext cx="10050650" cy="5201984"/>
          </a:xfrm>
        </p:spPr>
        <p:txBody>
          <a:bodyPr>
            <a:normAutofit/>
          </a:bodyPr>
          <a:lstStyle/>
          <a:p>
            <a:pPr>
              <a:spcAft>
                <a:spcPts val="300"/>
              </a:spcAft>
            </a:pPr>
            <a:r>
              <a:rPr lang="en-US" sz="1800" dirty="0">
                <a:latin typeface="Arial" panose="020B0604020202020204" pitchFamily="34" charset="0"/>
                <a:cs typeface="Arial" panose="020B0604020202020204" pitchFamily="34" charset="0"/>
              </a:rPr>
              <a:t>OC Application User Guide- Section 1 (Train the Trainer Guide)</a:t>
            </a:r>
          </a:p>
          <a:p>
            <a:pPr>
              <a:spcAft>
                <a:spcPts val="300"/>
              </a:spcAft>
            </a:pPr>
            <a:r>
              <a:rPr lang="fr-FR" sz="1800" dirty="0">
                <a:latin typeface="Arial" panose="020B0604020202020204" pitchFamily="34" charset="0"/>
                <a:cs typeface="Arial" panose="020B0604020202020204" pitchFamily="34" charset="0"/>
              </a:rPr>
              <a:t>OC Application User Guide- Section 2 (Tab </a:t>
            </a:r>
            <a:r>
              <a:rPr lang="fr-FR" sz="1800" dirty="0" smtClean="0">
                <a:latin typeface="Arial" panose="020B0604020202020204" pitchFamily="34" charset="0"/>
                <a:cs typeface="Arial" panose="020B0604020202020204" pitchFamily="34" charset="0"/>
              </a:rPr>
              <a:t>Fonctionnalité)</a:t>
            </a:r>
            <a:endParaRPr lang="fr-FR" sz="1800" dirty="0">
              <a:latin typeface="Arial" panose="020B0604020202020204" pitchFamily="34" charset="0"/>
              <a:cs typeface="Arial" panose="020B0604020202020204" pitchFamily="34" charset="0"/>
            </a:endParaRPr>
          </a:p>
          <a:p>
            <a:pPr>
              <a:spcAft>
                <a:spcPts val="300"/>
              </a:spcAft>
            </a:pPr>
            <a:r>
              <a:rPr lang="en-US" sz="1800" dirty="0">
                <a:latin typeface="Arial" panose="020B0604020202020204" pitchFamily="34" charset="0"/>
                <a:cs typeface="Arial" panose="020B0604020202020204" pitchFamily="34" charset="0"/>
              </a:rPr>
              <a:t>OC Application User Guide- Section 3 (Full Suite Functionality)</a:t>
            </a:r>
          </a:p>
          <a:p>
            <a:pPr>
              <a:spcAft>
                <a:spcPts val="300"/>
              </a:spcAft>
            </a:pPr>
            <a:r>
              <a:rPr lang="en-US" sz="1800" b="1" dirty="0">
                <a:latin typeface="Arial" panose="020B0604020202020204" pitchFamily="34" charset="0"/>
                <a:cs typeface="Arial" panose="020B0604020202020204" pitchFamily="34" charset="0"/>
              </a:rPr>
              <a:t>OrderConnect Provider Registration</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2" tooltip="https://orderconnect.ntst.com/providers"/>
              </a:rPr>
              <a:t>https://orderconnect.ntst.com/providers</a:t>
            </a:r>
            <a:r>
              <a:rPr lang="en-US" sz="1800" dirty="0">
                <a:latin typeface="Arial" panose="020B0604020202020204" pitchFamily="34" charset="0"/>
                <a:cs typeface="Arial" panose="020B0604020202020204" pitchFamily="34" charset="0"/>
              </a:rPr>
              <a:t>  </a:t>
            </a:r>
          </a:p>
          <a:p>
            <a:pPr lvl="1">
              <a:spcAft>
                <a:spcPts val="300"/>
              </a:spcAft>
            </a:pPr>
            <a:r>
              <a:rPr lang="en-US" sz="1800" dirty="0">
                <a:latin typeface="Arial" panose="020B0604020202020204" pitchFamily="34" charset="0"/>
                <a:cs typeface="Arial" panose="020B0604020202020204" pitchFamily="34" charset="0"/>
              </a:rPr>
              <a:t>Link where the Admin users can manage their users accounts.</a:t>
            </a:r>
          </a:p>
          <a:p>
            <a:pPr>
              <a:spcAft>
                <a:spcPts val="300"/>
              </a:spcAft>
            </a:pPr>
            <a:r>
              <a:rPr lang="en-US" sz="1800" b="1" dirty="0">
                <a:latin typeface="Arial" panose="020B0604020202020204" pitchFamily="34" charset="0"/>
                <a:cs typeface="Arial" panose="020B0604020202020204" pitchFamily="34" charset="0"/>
              </a:rPr>
              <a:t>OrderConnect Administrative Tool</a:t>
            </a:r>
            <a:r>
              <a:rPr lang="en-US" sz="1800" dirty="0">
                <a:latin typeface="Arial" panose="020B0604020202020204" pitchFamily="34" charset="0"/>
                <a:cs typeface="Arial" panose="020B0604020202020204" pitchFamily="34" charset="0"/>
              </a:rPr>
              <a:t>: https:/orderconnect.ntst.com/isc_admin  </a:t>
            </a:r>
          </a:p>
          <a:p>
            <a:pPr lvl="1">
              <a:spcAft>
                <a:spcPts val="300"/>
              </a:spcAft>
            </a:pPr>
            <a:r>
              <a:rPr lang="en-US" sz="1800" dirty="0">
                <a:latin typeface="Arial" panose="020B0604020202020204" pitchFamily="34" charset="0"/>
                <a:cs typeface="Arial" panose="020B0604020202020204" pitchFamily="34" charset="0"/>
              </a:rPr>
              <a:t>Link to the Admin tool where users with admin rights can modify the facility setup, etc.</a:t>
            </a:r>
          </a:p>
          <a:p>
            <a:pPr>
              <a:spcAft>
                <a:spcPts val="300"/>
              </a:spcAft>
            </a:pPr>
            <a:r>
              <a:rPr lang="en-US" sz="1800" b="1" dirty="0">
                <a:latin typeface="Arial" panose="020B0604020202020204" pitchFamily="34" charset="0"/>
                <a:cs typeface="Arial" panose="020B0604020202020204" pitchFamily="34" charset="0"/>
              </a:rPr>
              <a:t>OrderConnect Application</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tooltip="https://orderconnect.ntst.com"/>
              </a:rPr>
              <a:t>https://orderconnect.ntst.com</a:t>
            </a:r>
            <a:r>
              <a:rPr lang="en-US" sz="1800" dirty="0">
                <a:latin typeface="Arial" panose="020B0604020202020204" pitchFamily="34" charset="0"/>
                <a:cs typeface="Arial" panose="020B0604020202020204" pitchFamily="34" charset="0"/>
              </a:rPr>
              <a:t> </a:t>
            </a:r>
          </a:p>
          <a:p>
            <a:pPr lvl="1">
              <a:spcAft>
                <a:spcPts val="300"/>
              </a:spcAft>
            </a:pPr>
            <a:r>
              <a:rPr lang="en-US" sz="1800" dirty="0">
                <a:latin typeface="Arial" panose="020B0604020202020204" pitchFamily="34" charset="0"/>
                <a:cs typeface="Arial" panose="020B0604020202020204" pitchFamily="34" charset="0"/>
              </a:rPr>
              <a:t>Best practice is to have providers access O.C from within myEvolv client record. This forces a refresh of the EMR.</a:t>
            </a:r>
          </a:p>
          <a:p>
            <a:pPr>
              <a:spcAft>
                <a:spcPts val="300"/>
              </a:spcAft>
            </a:pPr>
            <a:r>
              <a:rPr lang="en-US" sz="1800" b="1" dirty="0">
                <a:latin typeface="Arial" panose="020B0604020202020204" pitchFamily="34" charset="0"/>
                <a:cs typeface="Arial" panose="020B0604020202020204" pitchFamily="34" charset="0"/>
              </a:rPr>
              <a:t>OrderConnect Support</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tooltip="mailto:netsmartsupport@ntst.com"/>
              </a:rPr>
              <a:t>netsmartsupport@ntst.com</a:t>
            </a:r>
            <a:r>
              <a:rPr lang="en-US" sz="1800" dirty="0">
                <a:latin typeface="Arial" panose="020B0604020202020204" pitchFamily="34" charset="0"/>
                <a:cs typeface="Arial" panose="020B0604020202020204" pitchFamily="34" charset="0"/>
              </a:rPr>
              <a:t> </a:t>
            </a:r>
          </a:p>
          <a:p>
            <a:pPr>
              <a:spcAft>
                <a:spcPts val="300"/>
              </a:spcAft>
            </a:pPr>
            <a:r>
              <a:rPr lang="en-US" sz="1800" b="1" dirty="0">
                <a:latin typeface="Arial" panose="020B0604020202020204" pitchFamily="34" charset="0"/>
                <a:cs typeface="Arial" panose="020B0604020202020204" pitchFamily="34" charset="0"/>
              </a:rPr>
              <a:t>OrderConnect Resource Group </a:t>
            </a:r>
            <a:r>
              <a:rPr lang="en-US" sz="1800" dirty="0">
                <a:latin typeface="Arial" panose="020B0604020202020204" pitchFamily="34" charset="0"/>
                <a:cs typeface="Arial" panose="020B0604020202020204" pitchFamily="34" charset="0"/>
              </a:rPr>
              <a:t>on NetsmartCares Community Portal. (This is for all </a:t>
            </a:r>
            <a:r>
              <a:rPr lang="en-US" sz="1800" dirty="0">
                <a:latin typeface="Arial" panose="020B0604020202020204" pitchFamily="34" charset="0"/>
                <a:cs typeface="Arial" panose="020B0604020202020204" pitchFamily="34" charset="0"/>
              </a:rPr>
              <a:t>N</a:t>
            </a:r>
            <a:r>
              <a:rPr lang="en-US" sz="1800" dirty="0" smtClean="0">
                <a:latin typeface="Arial" panose="020B0604020202020204" pitchFamily="34" charset="0"/>
                <a:cs typeface="Arial" panose="020B0604020202020204" pitchFamily="34" charset="0"/>
              </a:rPr>
              <a:t>etsmart</a:t>
            </a:r>
            <a:r>
              <a:rPr lang="en-US" sz="1800" dirty="0" smtClean="0">
                <a:latin typeface="Arial" panose="020B0604020202020204" pitchFamily="34" charset="0"/>
                <a:cs typeface="Arial" panose="020B0604020202020204" pitchFamily="34" charset="0"/>
              </a:rPr>
              <a:t> care record solutions</a:t>
            </a:r>
            <a:r>
              <a:rPr lang="en-US" sz="1800" dirty="0">
                <a:latin typeface="Arial" panose="020B0604020202020204" pitchFamily="34" charset="0"/>
                <a:cs typeface="Arial" panose="020B0604020202020204" pitchFamily="34" charset="0"/>
              </a:rPr>
              <a:t>).</a:t>
            </a:r>
          </a:p>
        </p:txBody>
      </p:sp>
      <p:sp>
        <p:nvSpPr>
          <p:cNvPr id="2" name="Footer Placeholder 1">
            <a:extLst>
              <a:ext uri="{FF2B5EF4-FFF2-40B4-BE49-F238E27FC236}">
                <a16:creationId xmlns:a16="http://schemas.microsoft.com/office/drawing/2014/main" xmlns="" id="{08B5741B-4CCB-44F6-9A15-6EFF87C2A3F2}"/>
              </a:ext>
            </a:extLst>
          </p:cNvPr>
          <p:cNvSpPr>
            <a:spLocks noGrp="1"/>
          </p:cNvSpPr>
          <p:nvPr>
            <p:ph type="ftr" sz="quarter" idx="12"/>
          </p:nvPr>
        </p:nvSpPr>
        <p:spPr/>
        <p:txBody>
          <a:bodyPr/>
          <a:lstStyle/>
          <a:p>
            <a:pPr defTabSz="609585"/>
            <a:r>
              <a:rPr lang="en-US" dirty="0">
                <a:solidFill>
                  <a:srgbClr val="FFFFFF">
                    <a:lumMod val="85000"/>
                  </a:srgbClr>
                </a:solidFill>
              </a:rPr>
              <a:t>myEvolv Peer Training Summit</a:t>
            </a:r>
          </a:p>
        </p:txBody>
      </p:sp>
      <p:sp>
        <p:nvSpPr>
          <p:cNvPr id="3" name="Slide Number Placeholder 2">
            <a:extLst>
              <a:ext uri="{FF2B5EF4-FFF2-40B4-BE49-F238E27FC236}">
                <a16:creationId xmlns:a16="http://schemas.microsoft.com/office/drawing/2014/main" xmlns="" id="{BA83D8F8-20DB-4AD8-AE9A-CA2DAAA469EE}"/>
              </a:ext>
            </a:extLst>
          </p:cNvPr>
          <p:cNvSpPr>
            <a:spLocks noGrp="1"/>
          </p:cNvSpPr>
          <p:nvPr>
            <p:ph type="sldNum" sz="quarter" idx="11"/>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3480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C8B0D-4B87-4A35-A49D-535019BE7799}"/>
              </a:ext>
            </a:extLst>
          </p:cNvPr>
          <p:cNvSpPr>
            <a:spLocks noGrp="1"/>
          </p:cNvSpPr>
          <p:nvPr>
            <p:ph type="title"/>
          </p:nvPr>
        </p:nvSpPr>
        <p:spPr>
          <a:xfrm>
            <a:off x="1163053" y="266700"/>
            <a:ext cx="10972800" cy="1066800"/>
          </a:xfrm>
        </p:spPr>
        <p:txBody>
          <a:bodyPr/>
          <a:lstStyle/>
          <a:p>
            <a:r>
              <a:rPr lang="en-US" dirty="0">
                <a:latin typeface="Calibri" panose="020F0502020204030204" pitchFamily="34" charset="0"/>
                <a:cs typeface="Calibri" panose="020F0502020204030204" pitchFamily="34" charset="0"/>
              </a:rPr>
              <a:t>OrderConnect URL’s</a:t>
            </a:r>
            <a:endParaRPr lang="en-US" dirty="0"/>
          </a:p>
        </p:txBody>
      </p:sp>
      <p:sp>
        <p:nvSpPr>
          <p:cNvPr id="3" name="Content Placeholder 2">
            <a:extLst>
              <a:ext uri="{FF2B5EF4-FFF2-40B4-BE49-F238E27FC236}">
                <a16:creationId xmlns:a16="http://schemas.microsoft.com/office/drawing/2014/main" xmlns="" id="{48307A19-A6A8-4417-AFAB-9EABC54A1D6F}"/>
              </a:ext>
            </a:extLst>
          </p:cNvPr>
          <p:cNvSpPr>
            <a:spLocks noGrp="1"/>
          </p:cNvSpPr>
          <p:nvPr>
            <p:ph sz="half" idx="1"/>
          </p:nvPr>
        </p:nvSpPr>
        <p:spPr>
          <a:xfrm>
            <a:off x="609599" y="1219201"/>
            <a:ext cx="10972799" cy="5372100"/>
          </a:xfrm>
        </p:spPr>
        <p:txBody>
          <a:bodyPr>
            <a:normAutofit/>
          </a:bodyPr>
          <a:lstStyle/>
          <a:p>
            <a:pPr marL="342900" indent="-342900" algn="ctr">
              <a:buFont typeface="Wingdings" panose="05000000000000000000" pitchFamily="2" charset="2"/>
              <a:buChar char="v"/>
            </a:pPr>
            <a:r>
              <a:rPr lang="en-US" b="1" dirty="0">
                <a:latin typeface="Arial" panose="020B0604020202020204" pitchFamily="34" charset="0"/>
                <a:cs typeface="Arial" panose="020B0604020202020204" pitchFamily="34" charset="0"/>
              </a:rPr>
              <a:t>OrderConnect Provider Registration: </a:t>
            </a:r>
          </a:p>
          <a:p>
            <a:pPr marL="109728" indent="0" algn="ctr">
              <a:buNone/>
            </a:pPr>
            <a:r>
              <a:rPr lang="en-US" b="1" dirty="0">
                <a:latin typeface="Arial" panose="020B0604020202020204" pitchFamily="34" charset="0"/>
                <a:cs typeface="Arial" panose="020B0604020202020204" pitchFamily="34" charset="0"/>
                <a:hlinkClick r:id="rId3"/>
              </a:rPr>
              <a:t>https://orderconnect.ntst.com/providers</a:t>
            </a:r>
            <a:endParaRPr lang="en-US" b="1" dirty="0">
              <a:latin typeface="Arial" panose="020B0604020202020204" pitchFamily="34" charset="0"/>
              <a:cs typeface="Arial" panose="020B0604020202020204" pitchFamily="34" charset="0"/>
            </a:endParaRPr>
          </a:p>
          <a:p>
            <a:pPr marL="342900" lvl="0" indent="-342900" algn="ctr">
              <a:buFont typeface="Wingdings" panose="05000000000000000000" pitchFamily="2" charset="2"/>
              <a:buChar char="v"/>
            </a:pPr>
            <a:r>
              <a:rPr lang="en-US" dirty="0">
                <a:latin typeface="Arial" panose="020B0604020202020204" pitchFamily="34" charset="0"/>
                <a:cs typeface="Arial" panose="020B0604020202020204" pitchFamily="34" charset="0"/>
              </a:rPr>
              <a:t>Link where the Admin users can manage their user accounts.</a:t>
            </a:r>
          </a:p>
          <a:p>
            <a:pPr marL="0" lvl="0" indent="0" algn="ctr">
              <a:buNone/>
            </a:pPr>
            <a:endParaRPr lang="en-US"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v"/>
            </a:pPr>
            <a:r>
              <a:rPr lang="en-US" b="1" dirty="0">
                <a:latin typeface="Arial" panose="020B0604020202020204" pitchFamily="34" charset="0"/>
                <a:cs typeface="Arial" panose="020B0604020202020204" pitchFamily="34" charset="0"/>
              </a:rPr>
              <a:t>OrderConnect Administrative Tool: </a:t>
            </a:r>
          </a:p>
          <a:p>
            <a:pPr marL="109728" indent="0" algn="ctr">
              <a:buNone/>
            </a:pPr>
            <a:r>
              <a:rPr lang="en-US" b="1" dirty="0">
                <a:latin typeface="Arial" panose="020B0604020202020204" pitchFamily="34" charset="0"/>
                <a:cs typeface="Arial" panose="020B0604020202020204" pitchFamily="34" charset="0"/>
                <a:hlinkClick r:id="rId4"/>
              </a:rPr>
              <a:t>https:/orderconnect.ntst.com/isc_admin</a:t>
            </a:r>
            <a:endParaRPr lang="en-US" b="1" dirty="0">
              <a:latin typeface="Arial" panose="020B0604020202020204" pitchFamily="34" charset="0"/>
              <a:cs typeface="Arial" panose="020B0604020202020204" pitchFamily="34" charset="0"/>
            </a:endParaRPr>
          </a:p>
          <a:p>
            <a:pPr marL="342900" lvl="0" indent="-342900" algn="ctr">
              <a:buFont typeface="Wingdings" panose="05000000000000000000" pitchFamily="2" charset="2"/>
              <a:buChar char="v"/>
            </a:pPr>
            <a:r>
              <a:rPr lang="en-US" dirty="0">
                <a:latin typeface="Arial" panose="020B0604020202020204" pitchFamily="34" charset="0"/>
                <a:cs typeface="Arial" panose="020B0604020202020204" pitchFamily="34" charset="0"/>
              </a:rPr>
              <a:t>Link to the Admin tool where users with admin rights can set up the facility, modify the setup, etc.</a:t>
            </a:r>
          </a:p>
          <a:p>
            <a:pPr marL="342900" lvl="0" indent="-342900" algn="ct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v"/>
            </a:pPr>
            <a:r>
              <a:rPr lang="en-US" b="1" dirty="0">
                <a:latin typeface="Arial" panose="020B0604020202020204" pitchFamily="34" charset="0"/>
                <a:cs typeface="Arial" panose="020B0604020202020204" pitchFamily="34" charset="0"/>
              </a:rPr>
              <a:t>OrderConnect Application:  </a:t>
            </a:r>
          </a:p>
          <a:p>
            <a:pPr marL="109728" indent="0" algn="ctr">
              <a:buNone/>
            </a:pPr>
            <a:r>
              <a:rPr lang="en-US" b="1" dirty="0">
                <a:latin typeface="Arial" panose="020B0604020202020204" pitchFamily="34" charset="0"/>
                <a:cs typeface="Arial" panose="020B0604020202020204" pitchFamily="34" charset="0"/>
                <a:hlinkClick r:id="rId5"/>
              </a:rPr>
              <a:t>https://orderconnect.ntst.com</a:t>
            </a:r>
            <a:endParaRPr lang="en-US" b="1" dirty="0">
              <a:latin typeface="Arial" panose="020B0604020202020204" pitchFamily="34" charset="0"/>
              <a:cs typeface="Arial" panose="020B0604020202020204" pitchFamily="34" charset="0"/>
            </a:endParaRPr>
          </a:p>
          <a:p>
            <a:pPr marL="342900" lvl="0" indent="-342900" algn="ctr">
              <a:buFont typeface="Wingdings" panose="05000000000000000000" pitchFamily="2" charset="2"/>
              <a:buChar char="v"/>
            </a:pPr>
            <a:r>
              <a:rPr lang="en-US" dirty="0">
                <a:latin typeface="Arial" panose="020B0604020202020204" pitchFamily="34" charset="0"/>
                <a:cs typeface="Arial" panose="020B0604020202020204" pitchFamily="34" charset="0"/>
              </a:rPr>
              <a:t>Link to the OrderConnect website where registered users can log into their facility/clinics of choice.</a:t>
            </a:r>
          </a:p>
          <a:p>
            <a:pPr marL="342900" lvl="0" indent="-342900" algn="ctr">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endParaRPr lang="en-US" dirty="0"/>
          </a:p>
        </p:txBody>
      </p:sp>
      <p:sp>
        <p:nvSpPr>
          <p:cNvPr id="5" name="Footer Placeholder 4">
            <a:extLst>
              <a:ext uri="{FF2B5EF4-FFF2-40B4-BE49-F238E27FC236}">
                <a16:creationId xmlns:a16="http://schemas.microsoft.com/office/drawing/2014/main" xmlns="" id="{F32DA1B7-AB74-4BB4-A00D-3F131B2D657C}"/>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6" name="Slide Number Placeholder 5">
            <a:extLst>
              <a:ext uri="{FF2B5EF4-FFF2-40B4-BE49-F238E27FC236}">
                <a16:creationId xmlns:a16="http://schemas.microsoft.com/office/drawing/2014/main" xmlns="" id="{D82CB608-DF7B-4C13-92DA-A8CC8AC7E124}"/>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7947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DFA56-DE41-4026-9DD4-167A03A29EAC}"/>
              </a:ext>
            </a:extLst>
          </p:cNvPr>
          <p:cNvSpPr>
            <a:spLocks noGrp="1"/>
          </p:cNvSpPr>
          <p:nvPr>
            <p:ph type="title"/>
          </p:nvPr>
        </p:nvSpPr>
        <p:spPr>
          <a:xfrm>
            <a:off x="1130968" y="425115"/>
            <a:ext cx="10972800" cy="725905"/>
          </a:xfrm>
        </p:spPr>
        <p:txBody>
          <a:bodyPr/>
          <a:lstStyle/>
          <a:p>
            <a:r>
              <a:rPr lang="en-US" dirty="0">
                <a:latin typeface="Calibri" panose="020F0502020204030204" pitchFamily="34" charset="0"/>
                <a:cs typeface="Calibri" panose="020F0502020204030204" pitchFamily="34" charset="0"/>
              </a:rPr>
              <a:t>OrderConnect Providers website</a:t>
            </a:r>
            <a:endParaRPr lang="en-US" dirty="0"/>
          </a:p>
        </p:txBody>
      </p:sp>
      <p:sp>
        <p:nvSpPr>
          <p:cNvPr id="3" name="Content Placeholder 2">
            <a:extLst>
              <a:ext uri="{FF2B5EF4-FFF2-40B4-BE49-F238E27FC236}">
                <a16:creationId xmlns:a16="http://schemas.microsoft.com/office/drawing/2014/main" xmlns="" id="{F56D7FFB-4983-46CC-9F4A-41BD730CF1F4}"/>
              </a:ext>
            </a:extLst>
          </p:cNvPr>
          <p:cNvSpPr>
            <a:spLocks noGrp="1"/>
          </p:cNvSpPr>
          <p:nvPr>
            <p:ph sz="half" idx="1"/>
          </p:nvPr>
        </p:nvSpPr>
        <p:spPr>
          <a:xfrm>
            <a:off x="644649" y="1225490"/>
            <a:ext cx="5384800" cy="5101167"/>
          </a:xfrm>
        </p:spPr>
        <p:txBody>
          <a:bodyPr/>
          <a:lstStyle/>
          <a:p>
            <a:r>
              <a:rPr lang="en-US" dirty="0"/>
              <a:t>A Prescriber Agent is someone who can write a prescription on behalf of a licensed prescriber as a verbal order (e.g. registered nurse).</a:t>
            </a:r>
          </a:p>
          <a:p>
            <a:r>
              <a:rPr lang="en-US" dirty="0"/>
              <a:t>This is where the provider type and staff contact information is updated.</a:t>
            </a:r>
          </a:p>
          <a:p>
            <a:r>
              <a:rPr lang="en-US" dirty="0"/>
              <a:t>EPCS two-factor authentication and password resets are initiated here.</a:t>
            </a:r>
          </a:p>
          <a:p>
            <a:r>
              <a:rPr lang="en-US" dirty="0"/>
              <a:t>Provider specialties and licenses are entered here. </a:t>
            </a:r>
          </a:p>
          <a:p>
            <a:pPr marL="109728" indent="0">
              <a:buNone/>
            </a:pPr>
            <a:endParaRPr lang="en-US" dirty="0"/>
          </a:p>
        </p:txBody>
      </p:sp>
      <p:pic>
        <p:nvPicPr>
          <p:cNvPr id="7" name="Content Placeholder 6">
            <a:extLst>
              <a:ext uri="{FF2B5EF4-FFF2-40B4-BE49-F238E27FC236}">
                <a16:creationId xmlns:a16="http://schemas.microsoft.com/office/drawing/2014/main" xmlns="" id="{E8080E2F-2F20-4A66-BA97-4C75FBD37102}"/>
              </a:ext>
            </a:extLst>
          </p:cNvPr>
          <p:cNvPicPr>
            <a:picLocks noGrp="1" noChangeAspect="1"/>
          </p:cNvPicPr>
          <p:nvPr>
            <p:ph sz="half" idx="2"/>
          </p:nvPr>
        </p:nvPicPr>
        <p:blipFill>
          <a:blip r:embed="rId3"/>
          <a:stretch>
            <a:fillRect/>
          </a:stretch>
        </p:blipFill>
        <p:spPr>
          <a:xfrm>
            <a:off x="6162551" y="1379838"/>
            <a:ext cx="5384800" cy="1597490"/>
          </a:xfrm>
          <a:prstGeom prst="rect">
            <a:avLst/>
          </a:prstGeom>
        </p:spPr>
      </p:pic>
      <p:sp>
        <p:nvSpPr>
          <p:cNvPr id="5" name="Footer Placeholder 4">
            <a:extLst>
              <a:ext uri="{FF2B5EF4-FFF2-40B4-BE49-F238E27FC236}">
                <a16:creationId xmlns:a16="http://schemas.microsoft.com/office/drawing/2014/main" xmlns="" id="{94010854-6F32-4B8D-A7F4-CA71AC8F86BD}"/>
              </a:ext>
            </a:extLst>
          </p:cNvPr>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6" name="Slide Number Placeholder 5">
            <a:extLst>
              <a:ext uri="{FF2B5EF4-FFF2-40B4-BE49-F238E27FC236}">
                <a16:creationId xmlns:a16="http://schemas.microsoft.com/office/drawing/2014/main" xmlns="" id="{30DB8954-649B-4BC1-9DA6-D8A778E3C12D}"/>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9" name="Picture 8">
            <a:extLst>
              <a:ext uri="{FF2B5EF4-FFF2-40B4-BE49-F238E27FC236}">
                <a16:creationId xmlns:a16="http://schemas.microsoft.com/office/drawing/2014/main" xmlns="" id="{B7F1440D-795D-4A1D-8C6A-4840B0FBCC35}"/>
              </a:ext>
            </a:extLst>
          </p:cNvPr>
          <p:cNvPicPr>
            <a:picLocks noChangeAspect="1"/>
          </p:cNvPicPr>
          <p:nvPr/>
        </p:nvPicPr>
        <p:blipFill>
          <a:blip r:embed="rId4"/>
          <a:stretch>
            <a:fillRect/>
          </a:stretch>
        </p:blipFill>
        <p:spPr>
          <a:xfrm>
            <a:off x="6450889" y="3251952"/>
            <a:ext cx="4808123" cy="2874551"/>
          </a:xfrm>
          <a:prstGeom prst="rect">
            <a:avLst/>
          </a:prstGeom>
        </p:spPr>
      </p:pic>
      <p:pic>
        <p:nvPicPr>
          <p:cNvPr id="10" name="Picture 9">
            <a:extLst>
              <a:ext uri="{FF2B5EF4-FFF2-40B4-BE49-F238E27FC236}">
                <a16:creationId xmlns:a16="http://schemas.microsoft.com/office/drawing/2014/main" xmlns="" id="{45204AD3-4586-4FB7-9839-96ECED3762BF}"/>
              </a:ext>
            </a:extLst>
          </p:cNvPr>
          <p:cNvPicPr>
            <a:picLocks noChangeAspect="1"/>
          </p:cNvPicPr>
          <p:nvPr/>
        </p:nvPicPr>
        <p:blipFill>
          <a:blip r:embed="rId5"/>
          <a:stretch>
            <a:fillRect/>
          </a:stretch>
        </p:blipFill>
        <p:spPr>
          <a:xfrm>
            <a:off x="2226129" y="4262718"/>
            <a:ext cx="3045663" cy="2248476"/>
          </a:xfrm>
          <a:prstGeom prst="rect">
            <a:avLst/>
          </a:prstGeom>
        </p:spPr>
      </p:pic>
    </p:spTree>
    <p:extLst>
      <p:ext uri="{BB962C8B-B14F-4D97-AF65-F5344CB8AC3E}">
        <p14:creationId xmlns:p14="http://schemas.microsoft.com/office/powerpoint/2010/main" val="143774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004" y="516924"/>
            <a:ext cx="10972800" cy="759941"/>
          </a:xfrm>
        </p:spPr>
        <p:txBody>
          <a:bodyPr/>
          <a:lstStyle/>
          <a:p>
            <a:r>
              <a:rPr lang="en-US" dirty="0"/>
              <a:t>OrderConnect Administration Site</a:t>
            </a:r>
          </a:p>
        </p:txBody>
      </p:sp>
      <p:sp>
        <p:nvSpPr>
          <p:cNvPr id="3" name="Content Placeholder 2"/>
          <p:cNvSpPr>
            <a:spLocks noGrp="1"/>
          </p:cNvSpPr>
          <p:nvPr>
            <p:ph sz="half" idx="1"/>
          </p:nvPr>
        </p:nvSpPr>
        <p:spPr>
          <a:xfrm>
            <a:off x="628822" y="1816832"/>
            <a:ext cx="5384800" cy="4341875"/>
          </a:xfrm>
        </p:spPr>
        <p:txBody>
          <a:bodyPr/>
          <a:lstStyle/>
          <a:p>
            <a:r>
              <a:rPr lang="en-US" dirty="0"/>
              <a:t>Must currently be accessed via Internet Explorer</a:t>
            </a:r>
          </a:p>
          <a:p>
            <a:r>
              <a:rPr lang="en-US" dirty="0"/>
              <a:t>Assign providers to groups, patients, or prescribers/agents</a:t>
            </a:r>
          </a:p>
          <a:p>
            <a:r>
              <a:rPr lang="en-US" dirty="0"/>
              <a:t>Identify “agencies” which roughly equate to facilities in Evolv</a:t>
            </a:r>
          </a:p>
          <a:p>
            <a:r>
              <a:rPr lang="en-US" dirty="0"/>
              <a:t>Add pharmacies by zip code as needed</a:t>
            </a:r>
          </a:p>
          <a:p>
            <a:r>
              <a:rPr lang="en-US" dirty="0"/>
              <a:t>Add lab locations to allow eLab faxing</a:t>
            </a:r>
          </a:p>
          <a:p>
            <a:r>
              <a:rPr lang="en-US" dirty="0"/>
              <a:t>Create lab orders and lab panels for streamlined lab requests</a:t>
            </a:r>
          </a:p>
        </p:txBody>
      </p:sp>
      <p:pic>
        <p:nvPicPr>
          <p:cNvPr id="7" name="Content Placeholder 6"/>
          <p:cNvPicPr>
            <a:picLocks noGrp="1" noChangeAspect="1"/>
          </p:cNvPicPr>
          <p:nvPr>
            <p:ph sz="half" idx="2"/>
          </p:nvPr>
        </p:nvPicPr>
        <p:blipFill>
          <a:blip r:embed="rId3"/>
          <a:stretch>
            <a:fillRect/>
          </a:stretch>
        </p:blipFill>
        <p:spPr>
          <a:xfrm>
            <a:off x="6602114" y="1816832"/>
            <a:ext cx="4640434" cy="4182120"/>
          </a:xfrm>
          <a:prstGeom prst="rect">
            <a:avLst/>
          </a:prstGeom>
        </p:spPr>
      </p:pic>
      <p:sp>
        <p:nvSpPr>
          <p:cNvPr id="5" name="Footer Placeholder 4"/>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62631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CFB41E6-439A-4ECD-848F-94E31577610B}"/>
              </a:ext>
            </a:extLst>
          </p:cNvPr>
          <p:cNvSpPr>
            <a:spLocks noGrp="1"/>
          </p:cNvSpPr>
          <p:nvPr>
            <p:ph type="title"/>
          </p:nvPr>
        </p:nvSpPr>
        <p:spPr/>
        <p:txBody>
          <a:bodyPr/>
          <a:lstStyle/>
          <a:p>
            <a:pPr algn="ctr"/>
            <a:r>
              <a:rPr lang="en-US" sz="4400" dirty="0"/>
              <a:t>OrderConnect Admin Functions</a:t>
            </a:r>
          </a:p>
        </p:txBody>
      </p:sp>
    </p:spTree>
    <p:extLst>
      <p:ext uri="{BB962C8B-B14F-4D97-AF65-F5344CB8AC3E}">
        <p14:creationId xmlns:p14="http://schemas.microsoft.com/office/powerpoint/2010/main" val="367436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481" y="636735"/>
            <a:ext cx="10972800" cy="1066800"/>
          </a:xfrm>
        </p:spPr>
        <p:txBody>
          <a:bodyPr/>
          <a:lstStyle/>
          <a:p>
            <a:r>
              <a:rPr lang="en-US" dirty="0"/>
              <a:t>OrderConnect Agencies</a:t>
            </a:r>
          </a:p>
        </p:txBody>
      </p:sp>
      <p:pic>
        <p:nvPicPr>
          <p:cNvPr id="7" name="Content Placeholder 6"/>
          <p:cNvPicPr>
            <a:picLocks noGrp="1" noChangeAspect="1"/>
          </p:cNvPicPr>
          <p:nvPr>
            <p:ph sz="half" idx="1"/>
          </p:nvPr>
        </p:nvPicPr>
        <p:blipFill>
          <a:blip r:embed="rId3"/>
          <a:stretch>
            <a:fillRect/>
          </a:stretch>
        </p:blipFill>
        <p:spPr>
          <a:xfrm>
            <a:off x="4997027" y="1853513"/>
            <a:ext cx="6928616" cy="3692423"/>
          </a:xfrm>
          <a:prstGeom prst="rect">
            <a:avLst/>
          </a:prstGeom>
        </p:spPr>
      </p:pic>
      <p:sp>
        <p:nvSpPr>
          <p:cNvPr id="4" name="Content Placeholder 3"/>
          <p:cNvSpPr>
            <a:spLocks noGrp="1"/>
          </p:cNvSpPr>
          <p:nvPr>
            <p:ph sz="half" idx="2"/>
          </p:nvPr>
        </p:nvSpPr>
        <p:spPr>
          <a:xfrm>
            <a:off x="414637" y="1923077"/>
            <a:ext cx="4322120" cy="4478050"/>
          </a:xfrm>
        </p:spPr>
        <p:txBody>
          <a:bodyPr/>
          <a:lstStyle/>
          <a:p>
            <a:r>
              <a:rPr lang="en-US" dirty="0"/>
              <a:t>AgencyIDs are mapped to staff records in Evolv (option to use “SELECT” for a drop-list)</a:t>
            </a:r>
          </a:p>
          <a:p>
            <a:r>
              <a:rPr lang="en-US" dirty="0"/>
              <a:t>Can associate providers (prescribers and prescribing agents) to each agency</a:t>
            </a:r>
          </a:p>
          <a:p>
            <a:r>
              <a:rPr lang="en-US" dirty="0"/>
              <a:t>Can assign specific lab locations to each agency</a:t>
            </a:r>
          </a:p>
        </p:txBody>
      </p:sp>
      <p:sp>
        <p:nvSpPr>
          <p:cNvPr id="5" name="Footer Placeholder 4"/>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6" name="Slide Number Placeholder 5"/>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64462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348" y="599303"/>
            <a:ext cx="9976022" cy="842319"/>
          </a:xfrm>
        </p:spPr>
        <p:txBody>
          <a:bodyPr/>
          <a:lstStyle/>
          <a:p>
            <a:r>
              <a:rPr lang="en-US" dirty="0"/>
              <a:t>Adding a lab location and fax</a:t>
            </a: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5879" y="2120542"/>
            <a:ext cx="6994622" cy="3601664"/>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63855" y="2520109"/>
            <a:ext cx="5613539" cy="2802530"/>
          </a:xfrm>
        </p:spPr>
      </p:pic>
      <p:sp>
        <p:nvSpPr>
          <p:cNvPr id="5" name="Footer Placeholder 4"/>
          <p:cNvSpPr>
            <a:spLocks noGrp="1"/>
          </p:cNvSpPr>
          <p:nvPr>
            <p:ph type="ftr" sz="quarter" idx="11"/>
          </p:nvPr>
        </p:nvSpPr>
        <p:spPr/>
        <p:txBody>
          <a:bodyPr/>
          <a:lstStyle/>
          <a:p>
            <a:pPr defTabSz="609585"/>
            <a:r>
              <a:rPr lang="en-US" dirty="0">
                <a:solidFill>
                  <a:srgbClr val="FFFFFF">
                    <a:lumMod val="85000"/>
                  </a:srgbClr>
                </a:solidFill>
              </a:rPr>
              <a:t>myEvolv Peer Training Summit</a:t>
            </a:r>
          </a:p>
        </p:txBody>
      </p:sp>
      <p:sp>
        <p:nvSpPr>
          <p:cNvPr id="6" name="Slide Number Placeholder 5"/>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64894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Interior Slide Designs">
  <a:themeElements>
    <a:clrScheme name="Netsmart 2017">
      <a:dk1>
        <a:srgbClr val="003B5C"/>
      </a:dk1>
      <a:lt1>
        <a:srgbClr val="FFFFFF"/>
      </a:lt1>
      <a:dk2>
        <a:srgbClr val="58595B"/>
      </a:dk2>
      <a:lt2>
        <a:srgbClr val="D1DDE6"/>
      </a:lt2>
      <a:accent1>
        <a:srgbClr val="6BA4B8"/>
      </a:accent1>
      <a:accent2>
        <a:srgbClr val="84BD00"/>
      </a:accent2>
      <a:accent3>
        <a:srgbClr val="F3D03E"/>
      </a:accent3>
      <a:accent4>
        <a:srgbClr val="753BBD"/>
      </a:accent4>
      <a:accent5>
        <a:srgbClr val="0093B2"/>
      </a:accent5>
      <a:accent6>
        <a:srgbClr val="E87722"/>
      </a:accent6>
      <a:hlink>
        <a:srgbClr val="0076A8"/>
      </a:hlink>
      <a:folHlink>
        <a:srgbClr val="0076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6A8"/>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38100" cap="flat" cmpd="sng" algn="ctr">
          <a:solidFill>
            <a:schemeClr val="tx2">
              <a:lumMod val="60000"/>
              <a:lumOff val="40000"/>
            </a:schemeClr>
          </a:solidFill>
          <a:prstDash val="solid"/>
          <a:headEnd w="lg" len="med"/>
          <a:tailEnd type="none"/>
        </a:ln>
        <a:effectLst/>
      </a:spPr>
      <a:bodyPr/>
      <a:lstStyle/>
    </a:lnDef>
    <a:txDef>
      <a:spPr/>
      <a:bodyPr wrap="square" rtlCol="0">
        <a:normAutofit/>
      </a:bodyPr>
      <a:lstStyle>
        <a:defPPr>
          <a:defRPr smtClean="0">
            <a:solidFill>
              <a:schemeClr val="tx2"/>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MENTOR DEMO DECK.pptx" id="{729BDC8D-C50B-46ED-B286-96152534BDD3}" vid="{79566D1E-1544-4AAB-8551-E23E3C5077AD}"/>
    </a:ext>
  </a:extLst>
</a:theme>
</file>

<file path=ppt/theme/theme2.xml><?xml version="1.0" encoding="utf-8"?>
<a:theme xmlns:a="http://schemas.openxmlformats.org/drawingml/2006/main" name="6_Interior Slide Designs">
  <a:themeElements>
    <a:clrScheme name="Netsmart 2017">
      <a:dk1>
        <a:srgbClr val="003B5C"/>
      </a:dk1>
      <a:lt1>
        <a:srgbClr val="FFFFFF"/>
      </a:lt1>
      <a:dk2>
        <a:srgbClr val="58595B"/>
      </a:dk2>
      <a:lt2>
        <a:srgbClr val="D1DDE6"/>
      </a:lt2>
      <a:accent1>
        <a:srgbClr val="6BA4B8"/>
      </a:accent1>
      <a:accent2>
        <a:srgbClr val="84BD00"/>
      </a:accent2>
      <a:accent3>
        <a:srgbClr val="F3D03E"/>
      </a:accent3>
      <a:accent4>
        <a:srgbClr val="753BBD"/>
      </a:accent4>
      <a:accent5>
        <a:srgbClr val="0093B2"/>
      </a:accent5>
      <a:accent6>
        <a:srgbClr val="E87722"/>
      </a:accent6>
      <a:hlink>
        <a:srgbClr val="0076A8"/>
      </a:hlink>
      <a:folHlink>
        <a:srgbClr val="0076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6A8"/>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38100" cap="flat" cmpd="sng" algn="ctr">
          <a:solidFill>
            <a:schemeClr val="tx2">
              <a:lumMod val="60000"/>
              <a:lumOff val="40000"/>
            </a:schemeClr>
          </a:solidFill>
          <a:prstDash val="solid"/>
          <a:headEnd w="lg" len="med"/>
          <a:tailEnd type="none"/>
        </a:ln>
        <a:effectLst/>
      </a:spPr>
      <a:bodyPr/>
      <a:lstStyle/>
    </a:lnDef>
    <a:txDef>
      <a:spPr/>
      <a:bodyPr wrap="square" rtlCol="0">
        <a:normAutofit/>
      </a:bodyPr>
      <a:lstStyle>
        <a:defPPr>
          <a:defRPr smtClean="0">
            <a:solidFill>
              <a:schemeClr val="tx2"/>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aining presenta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6C8E154-BAED-40D6-89BA-4BDFA84CAF35}">
  <we:reference id="wa104380907" version="1.0.0.0" store="en-US" storeType="OMEX"/>
  <we:alternateReferences>
    <we:reference id="wa104380907" version="1.0.0.0" store="WA10438090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7266B3643E4A4AA31A25582683900A" ma:contentTypeVersion="8" ma:contentTypeDescription="Create a new document." ma:contentTypeScope="" ma:versionID="0a883c72f88c7b8a6416be99fcc391df">
  <xsd:schema xmlns:xsd="http://www.w3.org/2001/XMLSchema" xmlns:xs="http://www.w3.org/2001/XMLSchema" xmlns:p="http://schemas.microsoft.com/office/2006/metadata/properties" xmlns:ns2="464e6413-305d-4ca6-99b1-36f20399d3c8" xmlns:ns3="ab165459-96ac-4f68-a529-ea0ba214bbca" targetNamespace="http://schemas.microsoft.com/office/2006/metadata/properties" ma:root="true" ma:fieldsID="1a9230767854c45fbb20f6c24c3bdbd7" ns2:_="" ns3:_="">
    <xsd:import namespace="464e6413-305d-4ca6-99b1-36f20399d3c8"/>
    <xsd:import namespace="ab165459-96ac-4f68-a529-ea0ba214bb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e6413-305d-4ca6-99b1-36f20399d3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165459-96ac-4f68-a529-ea0ba214bbc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1F7261-910A-4031-AE80-52B930A0BFA6}"/>
</file>

<file path=customXml/itemProps2.xml><?xml version="1.0" encoding="utf-8"?>
<ds:datastoreItem xmlns:ds="http://schemas.openxmlformats.org/officeDocument/2006/customXml" ds:itemID="{417D1ADE-8828-4CC9-8198-C268EA3E539F}"/>
</file>

<file path=customXml/itemProps3.xml><?xml version="1.0" encoding="utf-8"?>
<ds:datastoreItem xmlns:ds="http://schemas.openxmlformats.org/officeDocument/2006/customXml" ds:itemID="{DECD4407-8ED5-4EED-8635-091B5D25C1E1}"/>
</file>

<file path=docProps/app.xml><?xml version="1.0" encoding="utf-8"?>
<Properties xmlns="http://schemas.openxmlformats.org/officeDocument/2006/extended-properties" xmlns:vt="http://schemas.openxmlformats.org/officeDocument/2006/docPropsVTypes">
  <TotalTime>40</TotalTime>
  <Words>1864</Words>
  <Application>Microsoft Office PowerPoint</Application>
  <PresentationFormat>Widescreen</PresentationFormat>
  <Paragraphs>283</Paragraphs>
  <Slides>33</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Georgia</vt:lpstr>
      <vt:lpstr>Wingdings</vt:lpstr>
      <vt:lpstr>Wingdings 2</vt:lpstr>
      <vt:lpstr>1_Interior Slide Designs</vt:lpstr>
      <vt:lpstr>6_Interior Slide Designs</vt:lpstr>
      <vt:lpstr>Training presentation</vt:lpstr>
      <vt:lpstr>Overview of myEvolv eMAR  and OrderConnect Use </vt:lpstr>
      <vt:lpstr>Overview</vt:lpstr>
      <vt:lpstr>OrderConnect Overview</vt:lpstr>
      <vt:lpstr>OrderConnect URL’s</vt:lpstr>
      <vt:lpstr>OrderConnect Providers website</vt:lpstr>
      <vt:lpstr>OrderConnect Administration Site</vt:lpstr>
      <vt:lpstr>OrderConnect Admin Functions</vt:lpstr>
      <vt:lpstr>OrderConnect Agencies</vt:lpstr>
      <vt:lpstr>Adding a lab location and fax</vt:lpstr>
      <vt:lpstr>2-step authentication - EPCS</vt:lpstr>
      <vt:lpstr>OrderConnect Application Functions</vt:lpstr>
      <vt:lpstr>Prescribers Desktop Functions</vt:lpstr>
      <vt:lpstr>Rx Profile</vt:lpstr>
      <vt:lpstr>Triggers/ Patient Care Suggestions</vt:lpstr>
      <vt:lpstr>Alerts Override</vt:lpstr>
      <vt:lpstr>External RxHx</vt:lpstr>
      <vt:lpstr>Non-ISC Medication Entry</vt:lpstr>
      <vt:lpstr>Eligibility</vt:lpstr>
      <vt:lpstr>myEvolv Agency Setup</vt:lpstr>
      <vt:lpstr>Linking the program to eMAR</vt:lpstr>
      <vt:lpstr>Navigation Scheme Security</vt:lpstr>
      <vt:lpstr>Worker Role Security</vt:lpstr>
      <vt:lpstr>Time of Day Bands</vt:lpstr>
      <vt:lpstr>eMAR Alerts</vt:lpstr>
      <vt:lpstr>Entering Medications in the  myEvolv Client Record (Non-OC Users)</vt:lpstr>
      <vt:lpstr>PowerPoint Presentation</vt:lpstr>
      <vt:lpstr>Each check box will turn on additional related fields that  will need to be completed.</vt:lpstr>
      <vt:lpstr>Additional note on the date fields:</vt:lpstr>
      <vt:lpstr>myEvolv eMAR</vt:lpstr>
      <vt:lpstr>eMAR</vt:lpstr>
      <vt:lpstr>eMAR</vt:lpstr>
      <vt:lpstr>PowerPoint Presentation</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myEvolv eMAR  and OrderConnect Use</dc:title>
  <dc:creator>Priscilla Morales</dc:creator>
  <cp:lastModifiedBy>Conway, Mike</cp:lastModifiedBy>
  <cp:revision>15</cp:revision>
  <dcterms:created xsi:type="dcterms:W3CDTF">2019-11-02T20:16:15Z</dcterms:created>
  <dcterms:modified xsi:type="dcterms:W3CDTF">2019-11-05T22:03:37Z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0x010100A07266B3643E4A4AA31A25582683900A</vt:lpwstr>
  </property>
</Properties>
</file>