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Masters/slideMaster1.xml" ContentType="application/vnd.openxmlformats-officedocument.presentationml.slideMaster+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16.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theme/theme1.xml" ContentType="application/vnd.openxmlformats-officedocument.theme+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10.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4.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1.xml" ContentType="application/vnd.openxmlformats-officedocument.presentationml.tags+xml"/>
  <Override PartName="/ppt/tags/tag9.xml" ContentType="application/vnd.openxmlformats-officedocument.presentationml.tags+xml"/>
  <Override PartName="/docProps/core.xml" ContentType="application/vnd.openxmlformats-package.core-properties+xml"/>
  <Override PartName="/ppt/tags/tag24.xml" ContentType="application/vnd.openxmlformats-officedocument.presentationml.tags+xml"/>
  <Override PartName="/docProps/app.xml" ContentType="application/vnd.openxmlformats-officedocument.extended-properties+xml"/>
  <Override PartName="/ppt/tags/tag25.xml" ContentType="application/vnd.openxmlformats-officedocument.presentationml.tags+xml"/>
  <Override PartName="/docProps/custom.xml" ContentType="application/vnd.openxmlformats-officedocument.custom-properties+xml"/>
  <Override PartName="/ppt/tags/tag26.xml" ContentType="application/vnd.openxmlformats-officedocument.presentationml.tags+xml"/>
  <Override PartName="/ppt/tags/tag22.xml" ContentType="application/vnd.openxmlformats-officedocument.presentationml.tags+xml"/>
  <Override PartName="/ppt/tags/tag27.xml" ContentType="application/vnd.openxmlformats-officedocument.presentationml.tags+xml"/>
  <Override PartName="/ppt/tags/tag20.xml" ContentType="application/vnd.openxmlformats-officedocument.presentationml.tags+xml"/>
  <Override PartName="/ppt/tags/tag17.xml" ContentType="application/vnd.openxmlformats-officedocument.presentationml.tags+xml"/>
  <Override PartName="/ppt/tags/tag28.xml" ContentType="application/vnd.openxmlformats-officedocument.presentationml.tags+xml"/>
  <Override PartName="/ppt/tags/tag11.xml" ContentType="application/vnd.openxmlformats-officedocument.presentationml.tags+xml"/>
  <Override PartName="/ppt/tags/tag23.xml" ContentType="application/vnd.openxmlformats-officedocument.presentationml.tag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9"/>
  </p:notesMasterIdLst>
  <p:handoutMasterIdLst>
    <p:handoutMasterId r:id="rId30"/>
  </p:handoutMasterIdLst>
  <p:sldIdLst>
    <p:sldId id="280" r:id="rId2"/>
    <p:sldId id="293" r:id="rId3"/>
    <p:sldId id="294" r:id="rId4"/>
    <p:sldId id="259" r:id="rId5"/>
    <p:sldId id="285" r:id="rId6"/>
    <p:sldId id="276" r:id="rId7"/>
    <p:sldId id="258" r:id="rId8"/>
    <p:sldId id="277" r:id="rId9"/>
    <p:sldId id="278" r:id="rId10"/>
    <p:sldId id="261" r:id="rId11"/>
    <p:sldId id="262" r:id="rId12"/>
    <p:sldId id="282" r:id="rId13"/>
    <p:sldId id="273" r:id="rId14"/>
    <p:sldId id="267" r:id="rId15"/>
    <p:sldId id="283" r:id="rId16"/>
    <p:sldId id="284" r:id="rId17"/>
    <p:sldId id="286" r:id="rId18"/>
    <p:sldId id="263" r:id="rId19"/>
    <p:sldId id="288" r:id="rId20"/>
    <p:sldId id="289" r:id="rId21"/>
    <p:sldId id="274" r:id="rId22"/>
    <p:sldId id="275" r:id="rId23"/>
    <p:sldId id="290" r:id="rId24"/>
    <p:sldId id="264" r:id="rId25"/>
    <p:sldId id="291" r:id="rId26"/>
    <p:sldId id="292" r:id="rId27"/>
    <p:sldId id="269" r:id="rId28"/>
  </p:sldIdLst>
  <p:sldSz cx="12192000" cy="6858000"/>
  <p:notesSz cx="6900863" cy="9291638"/>
  <p:custDataLst>
    <p:tags r:id="rId3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9489A7A-BACA-4EAC-9246-3FC9F1F4B1E6}">
          <p14:sldIdLst>
            <p14:sldId id="280"/>
            <p14:sldId id="293"/>
            <p14:sldId id="294"/>
          </p14:sldIdLst>
        </p14:section>
        <p14:section name="Untitled Section" id="{21796A24-B9F8-4884-A122-602A83D2062E}">
          <p14:sldIdLst>
            <p14:sldId id="259"/>
            <p14:sldId id="285"/>
            <p14:sldId id="276"/>
            <p14:sldId id="258"/>
            <p14:sldId id="277"/>
            <p14:sldId id="278"/>
            <p14:sldId id="261"/>
            <p14:sldId id="262"/>
            <p14:sldId id="282"/>
            <p14:sldId id="273"/>
            <p14:sldId id="267"/>
            <p14:sldId id="283"/>
            <p14:sldId id="284"/>
            <p14:sldId id="286"/>
            <p14:sldId id="263"/>
            <p14:sldId id="288"/>
            <p14:sldId id="289"/>
            <p14:sldId id="274"/>
            <p14:sldId id="275"/>
            <p14:sldId id="290"/>
            <p14:sldId id="264"/>
            <p14:sldId id="291"/>
            <p14:sldId id="292"/>
            <p14:sldId id="26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7296" userDrawn="1">
          <p15:clr>
            <a:srgbClr val="A4A3A4"/>
          </p15:clr>
        </p15:guide>
        <p15:guide id="4" orient="horz" pos="412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talie Thomas" initials="NT" lastIdx="9" clrIdx="0">
    <p:extLst>
      <p:ext uri="{19B8F6BF-5375-455C-9EA6-DF929625EA0E}">
        <p15:presenceInfo xmlns:p15="http://schemas.microsoft.com/office/powerpoint/2012/main" userId="S-1-5-21-366892528-1330402548-325593677-133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86" autoAdjust="0"/>
    <p:restoredTop sz="74453" autoAdjust="0"/>
  </p:normalViewPr>
  <p:slideViewPr>
    <p:cSldViewPr snapToGrid="0">
      <p:cViewPr varScale="1">
        <p:scale>
          <a:sx n="101" d="100"/>
          <a:sy n="101" d="100"/>
        </p:scale>
        <p:origin x="762" y="96"/>
      </p:cViewPr>
      <p:guideLst>
        <p:guide orient="horz" pos="2160"/>
        <p:guide pos="3840"/>
        <p:guide pos="7296"/>
        <p:guide orient="horz" pos="412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showGuides="1">
      <p:cViewPr varScale="1">
        <p:scale>
          <a:sx n="103" d="100"/>
          <a:sy n="103" d="100"/>
        </p:scale>
        <p:origin x="3504" y="10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3.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37"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90374" cy="466196"/>
          </a:xfrm>
          <a:prstGeom prst="rect">
            <a:avLst/>
          </a:prstGeom>
        </p:spPr>
        <p:txBody>
          <a:bodyPr vert="horz" lIns="92528" tIns="46264" rIns="92528" bIns="46264" rtlCol="0"/>
          <a:lstStyle>
            <a:lvl1pPr algn="l">
              <a:defRPr sz="1200"/>
            </a:lvl1pPr>
          </a:lstStyle>
          <a:p>
            <a:endParaRPr lang="en-US" dirty="0"/>
          </a:p>
        </p:txBody>
      </p:sp>
      <p:sp>
        <p:nvSpPr>
          <p:cNvPr id="3" name="Date Placeholder 2"/>
          <p:cNvSpPr>
            <a:spLocks noGrp="1"/>
          </p:cNvSpPr>
          <p:nvPr>
            <p:ph type="dt" sz="quarter" idx="1"/>
          </p:nvPr>
        </p:nvSpPr>
        <p:spPr>
          <a:xfrm>
            <a:off x="3908892" y="0"/>
            <a:ext cx="2990374" cy="466196"/>
          </a:xfrm>
          <a:prstGeom prst="rect">
            <a:avLst/>
          </a:prstGeom>
        </p:spPr>
        <p:txBody>
          <a:bodyPr vert="horz" lIns="92528" tIns="46264" rIns="92528" bIns="46264" rtlCol="0"/>
          <a:lstStyle>
            <a:lvl1pPr algn="r">
              <a:defRPr sz="1200"/>
            </a:lvl1pPr>
          </a:lstStyle>
          <a:p>
            <a:fld id="{68796EA6-6F25-4F19-87BA-7ADCC16DAEFF}" type="datetimeFigureOut">
              <a:rPr lang="en-US" smtClean="0"/>
              <a:t>10/18/2019</a:t>
            </a:fld>
            <a:endParaRPr lang="en-US" dirty="0"/>
          </a:p>
        </p:txBody>
      </p:sp>
      <p:sp>
        <p:nvSpPr>
          <p:cNvPr id="4" name="Footer Placeholder 3"/>
          <p:cNvSpPr>
            <a:spLocks noGrp="1"/>
          </p:cNvSpPr>
          <p:nvPr>
            <p:ph type="ftr" sz="quarter" idx="2"/>
          </p:nvPr>
        </p:nvSpPr>
        <p:spPr>
          <a:xfrm>
            <a:off x="0" y="8825444"/>
            <a:ext cx="2990374" cy="466195"/>
          </a:xfrm>
          <a:prstGeom prst="rect">
            <a:avLst/>
          </a:prstGeom>
        </p:spPr>
        <p:txBody>
          <a:bodyPr vert="horz" lIns="92528" tIns="46264" rIns="92528" bIns="46264"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08892" y="8825444"/>
            <a:ext cx="2990374" cy="466195"/>
          </a:xfrm>
          <a:prstGeom prst="rect">
            <a:avLst/>
          </a:prstGeom>
        </p:spPr>
        <p:txBody>
          <a:bodyPr vert="horz" lIns="92528" tIns="46264" rIns="92528" bIns="46264" rtlCol="0" anchor="b"/>
          <a:lstStyle>
            <a:lvl1pPr algn="r">
              <a:defRPr sz="1200"/>
            </a:lvl1pPr>
          </a:lstStyle>
          <a:p>
            <a:fld id="{C64E50CC-F33A-4EF4-9F12-93EC4A21A0CF}" type="slidenum">
              <a:rPr lang="en-US" smtClean="0"/>
              <a:t>‹#›</a:t>
            </a:fld>
            <a:endParaRPr lang="en-US" dirty="0"/>
          </a:p>
        </p:txBody>
      </p:sp>
    </p:spTree>
    <p:extLst>
      <p:ext uri="{BB962C8B-B14F-4D97-AF65-F5344CB8AC3E}">
        <p14:creationId xmlns:p14="http://schemas.microsoft.com/office/powerpoint/2010/main" val="13232950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90374" cy="466196"/>
          </a:xfrm>
          <a:prstGeom prst="rect">
            <a:avLst/>
          </a:prstGeom>
        </p:spPr>
        <p:txBody>
          <a:bodyPr vert="horz" lIns="92528" tIns="46264" rIns="92528" bIns="46264" rtlCol="0"/>
          <a:lstStyle>
            <a:lvl1pPr algn="l">
              <a:defRPr sz="1200"/>
            </a:lvl1pPr>
          </a:lstStyle>
          <a:p>
            <a:endParaRPr lang="en-US" dirty="0"/>
          </a:p>
        </p:txBody>
      </p:sp>
      <p:sp>
        <p:nvSpPr>
          <p:cNvPr id="3" name="Date Placeholder 2"/>
          <p:cNvSpPr>
            <a:spLocks noGrp="1"/>
          </p:cNvSpPr>
          <p:nvPr>
            <p:ph type="dt" idx="1"/>
          </p:nvPr>
        </p:nvSpPr>
        <p:spPr>
          <a:xfrm>
            <a:off x="3908892" y="0"/>
            <a:ext cx="2990374" cy="466196"/>
          </a:xfrm>
          <a:prstGeom prst="rect">
            <a:avLst/>
          </a:prstGeom>
        </p:spPr>
        <p:txBody>
          <a:bodyPr vert="horz" lIns="92528" tIns="46264" rIns="92528" bIns="46264" rtlCol="0"/>
          <a:lstStyle>
            <a:lvl1pPr algn="r">
              <a:defRPr sz="1200"/>
            </a:lvl1pPr>
          </a:lstStyle>
          <a:p>
            <a:fld id="{C39C172E-A8B5-46F6-B05C-DFA3E2E0F207}" type="datetimeFigureOut">
              <a:rPr lang="en-US" smtClean="0"/>
              <a:t>10/18/2019</a:t>
            </a:fld>
            <a:endParaRPr lang="en-US" dirty="0"/>
          </a:p>
        </p:txBody>
      </p:sp>
      <p:sp>
        <p:nvSpPr>
          <p:cNvPr id="4" name="Slide Image Placeholder 3"/>
          <p:cNvSpPr>
            <a:spLocks noGrp="1" noRot="1" noChangeAspect="1"/>
          </p:cNvSpPr>
          <p:nvPr>
            <p:ph type="sldImg" idx="2"/>
          </p:nvPr>
        </p:nvSpPr>
        <p:spPr>
          <a:xfrm>
            <a:off x="663575" y="1162050"/>
            <a:ext cx="5573713" cy="3135313"/>
          </a:xfrm>
          <a:prstGeom prst="rect">
            <a:avLst/>
          </a:prstGeom>
          <a:noFill/>
          <a:ln w="12700">
            <a:solidFill>
              <a:prstClr val="black"/>
            </a:solidFill>
          </a:ln>
        </p:spPr>
        <p:txBody>
          <a:bodyPr vert="horz" lIns="92528" tIns="46264" rIns="92528" bIns="46264" rtlCol="0" anchor="ctr"/>
          <a:lstStyle/>
          <a:p>
            <a:endParaRPr lang="en-US" dirty="0"/>
          </a:p>
        </p:txBody>
      </p:sp>
      <p:sp>
        <p:nvSpPr>
          <p:cNvPr id="5" name="Notes Placeholder 4"/>
          <p:cNvSpPr>
            <a:spLocks noGrp="1"/>
          </p:cNvSpPr>
          <p:nvPr>
            <p:ph type="body" sz="quarter" idx="3"/>
          </p:nvPr>
        </p:nvSpPr>
        <p:spPr>
          <a:xfrm>
            <a:off x="690087" y="4471601"/>
            <a:ext cx="5520690" cy="3658582"/>
          </a:xfrm>
          <a:prstGeom prst="rect">
            <a:avLst/>
          </a:prstGeom>
        </p:spPr>
        <p:txBody>
          <a:bodyPr vert="horz" lIns="92528" tIns="46264" rIns="92528" bIns="4626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5444"/>
            <a:ext cx="2990374" cy="466195"/>
          </a:xfrm>
          <a:prstGeom prst="rect">
            <a:avLst/>
          </a:prstGeom>
        </p:spPr>
        <p:txBody>
          <a:bodyPr vert="horz" lIns="92528" tIns="46264" rIns="92528" bIns="4626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08892" y="8825444"/>
            <a:ext cx="2990374" cy="466195"/>
          </a:xfrm>
          <a:prstGeom prst="rect">
            <a:avLst/>
          </a:prstGeom>
        </p:spPr>
        <p:txBody>
          <a:bodyPr vert="horz" lIns="92528" tIns="46264" rIns="92528" bIns="46264" rtlCol="0" anchor="b"/>
          <a:lstStyle>
            <a:lvl1pPr algn="r">
              <a:defRPr sz="1200"/>
            </a:lvl1pPr>
          </a:lstStyle>
          <a:p>
            <a:fld id="{32674CE4-FBD8-4481-AEFB-CA53E599A745}" type="slidenum">
              <a:rPr lang="en-US" smtClean="0"/>
              <a:t>‹#›</a:t>
            </a:fld>
            <a:endParaRPr lang="en-US" dirty="0"/>
          </a:p>
        </p:txBody>
      </p:sp>
    </p:spTree>
    <p:extLst>
      <p:ext uri="{BB962C8B-B14F-4D97-AF65-F5344CB8AC3E}">
        <p14:creationId xmlns:p14="http://schemas.microsoft.com/office/powerpoint/2010/main" val="1273268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1</a:t>
            </a:fld>
            <a:endParaRPr lang="en-US" dirty="0"/>
          </a:p>
        </p:txBody>
      </p:sp>
    </p:spTree>
    <p:extLst>
      <p:ext uri="{BB962C8B-B14F-4D97-AF65-F5344CB8AC3E}">
        <p14:creationId xmlns:p14="http://schemas.microsoft.com/office/powerpoint/2010/main" val="15631696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Trisch</a:t>
            </a:r>
          </a:p>
          <a:p>
            <a:r>
              <a:rPr lang="en-US" dirty="0"/>
              <a:t>Qualifiers-program, gender,</a:t>
            </a:r>
            <a:r>
              <a:rPr lang="en-US" baseline="0" dirty="0"/>
              <a:t> active/not active, enrollment modifier, foster home applicant status, </a:t>
            </a:r>
          </a:p>
          <a:p>
            <a:r>
              <a:rPr lang="en-US" baseline="0" dirty="0"/>
              <a:t>Triggers-what starts it (enrollment, event completion, birthday).  Define 1X (initial) or recurring (no)</a:t>
            </a:r>
          </a:p>
          <a:p>
            <a:r>
              <a:rPr lang="en-US" baseline="0" dirty="0"/>
              <a:t>Event-Worker Role, worker assignment type, specific staff, what program you want it schedule in</a:t>
            </a:r>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12</a:t>
            </a:fld>
            <a:endParaRPr lang="en-US" dirty="0"/>
          </a:p>
        </p:txBody>
      </p:sp>
    </p:spTree>
    <p:extLst>
      <p:ext uri="{BB962C8B-B14F-4D97-AF65-F5344CB8AC3E}">
        <p14:creationId xmlns:p14="http://schemas.microsoft.com/office/powerpoint/2010/main" val="33202345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Trisch</a:t>
            </a:r>
          </a:p>
        </p:txBody>
      </p:sp>
      <p:sp>
        <p:nvSpPr>
          <p:cNvPr id="4" name="Slide Number Placeholder 3"/>
          <p:cNvSpPr>
            <a:spLocks noGrp="1"/>
          </p:cNvSpPr>
          <p:nvPr>
            <p:ph type="sldNum" sz="quarter" idx="10"/>
          </p:nvPr>
        </p:nvSpPr>
        <p:spPr/>
        <p:txBody>
          <a:bodyPr/>
          <a:lstStyle/>
          <a:p>
            <a:fld id="{32674CE4-FBD8-4481-AEFB-CA53E599A745}" type="slidenum">
              <a:rPr lang="en-US" smtClean="0"/>
              <a:t>13</a:t>
            </a:fld>
            <a:endParaRPr lang="en-US" dirty="0"/>
          </a:p>
        </p:txBody>
      </p:sp>
    </p:spTree>
    <p:extLst>
      <p:ext uri="{BB962C8B-B14F-4D97-AF65-F5344CB8AC3E}">
        <p14:creationId xmlns:p14="http://schemas.microsoft.com/office/powerpoint/2010/main" val="38299474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Trisch</a:t>
            </a:r>
          </a:p>
        </p:txBody>
      </p:sp>
      <p:sp>
        <p:nvSpPr>
          <p:cNvPr id="4" name="Slide Number Placeholder 3"/>
          <p:cNvSpPr>
            <a:spLocks noGrp="1"/>
          </p:cNvSpPr>
          <p:nvPr>
            <p:ph type="sldNum" sz="quarter" idx="10"/>
          </p:nvPr>
        </p:nvSpPr>
        <p:spPr/>
        <p:txBody>
          <a:bodyPr/>
          <a:lstStyle/>
          <a:p>
            <a:fld id="{32674CE4-FBD8-4481-AEFB-CA53E599A745}" type="slidenum">
              <a:rPr lang="en-US" smtClean="0"/>
              <a:t>14</a:t>
            </a:fld>
            <a:endParaRPr lang="en-US" dirty="0"/>
          </a:p>
        </p:txBody>
      </p:sp>
    </p:spTree>
    <p:extLst>
      <p:ext uri="{BB962C8B-B14F-4D97-AF65-F5344CB8AC3E}">
        <p14:creationId xmlns:p14="http://schemas.microsoft.com/office/powerpoint/2010/main" val="35623449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Natalie</a:t>
            </a:r>
          </a:p>
        </p:txBody>
      </p:sp>
      <p:sp>
        <p:nvSpPr>
          <p:cNvPr id="4" name="Slide Number Placeholder 3"/>
          <p:cNvSpPr>
            <a:spLocks noGrp="1"/>
          </p:cNvSpPr>
          <p:nvPr>
            <p:ph type="sldNum" sz="quarter" idx="10"/>
          </p:nvPr>
        </p:nvSpPr>
        <p:spPr/>
        <p:txBody>
          <a:bodyPr/>
          <a:lstStyle/>
          <a:p>
            <a:fld id="{32674CE4-FBD8-4481-AEFB-CA53E599A745}" type="slidenum">
              <a:rPr lang="en-US" smtClean="0"/>
              <a:t>15</a:t>
            </a:fld>
            <a:endParaRPr lang="en-US" dirty="0"/>
          </a:p>
        </p:txBody>
      </p:sp>
    </p:spTree>
    <p:extLst>
      <p:ext uri="{BB962C8B-B14F-4D97-AF65-F5344CB8AC3E}">
        <p14:creationId xmlns:p14="http://schemas.microsoft.com/office/powerpoint/2010/main" val="15367887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Natalie - Outpatient program with</a:t>
            </a:r>
            <a:r>
              <a:rPr lang="en-US" baseline="0" dirty="0"/>
              <a:t> med management or therapy, or both with different providers and different requirements.</a:t>
            </a:r>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16</a:t>
            </a:fld>
            <a:endParaRPr lang="en-US" dirty="0"/>
          </a:p>
        </p:txBody>
      </p:sp>
    </p:spTree>
    <p:extLst>
      <p:ext uri="{BB962C8B-B14F-4D97-AF65-F5344CB8AC3E}">
        <p14:creationId xmlns:p14="http://schemas.microsoft.com/office/powerpoint/2010/main" val="34663846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Trisch</a:t>
            </a:r>
          </a:p>
        </p:txBody>
      </p:sp>
      <p:sp>
        <p:nvSpPr>
          <p:cNvPr id="4" name="Slide Number Placeholder 3"/>
          <p:cNvSpPr>
            <a:spLocks noGrp="1"/>
          </p:cNvSpPr>
          <p:nvPr>
            <p:ph type="sldNum" sz="quarter" idx="10"/>
          </p:nvPr>
        </p:nvSpPr>
        <p:spPr/>
        <p:txBody>
          <a:bodyPr/>
          <a:lstStyle/>
          <a:p>
            <a:fld id="{5800B302-F4DC-4547-9C74-CF794137D166}" type="slidenum">
              <a:rPr lang="en-US" smtClean="0"/>
              <a:t>17</a:t>
            </a:fld>
            <a:endParaRPr lang="en-US" dirty="0"/>
          </a:p>
        </p:txBody>
      </p:sp>
    </p:spTree>
    <p:extLst>
      <p:ext uri="{BB962C8B-B14F-4D97-AF65-F5344CB8AC3E}">
        <p14:creationId xmlns:p14="http://schemas.microsoft.com/office/powerpoint/2010/main" val="35638854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Trisch</a:t>
            </a:r>
          </a:p>
        </p:txBody>
      </p:sp>
      <p:sp>
        <p:nvSpPr>
          <p:cNvPr id="4" name="Slide Number Placeholder 3"/>
          <p:cNvSpPr>
            <a:spLocks noGrp="1"/>
          </p:cNvSpPr>
          <p:nvPr>
            <p:ph type="sldNum" sz="quarter" idx="10"/>
          </p:nvPr>
        </p:nvSpPr>
        <p:spPr/>
        <p:txBody>
          <a:bodyPr/>
          <a:lstStyle/>
          <a:p>
            <a:fld id="{5800B302-F4DC-4547-9C74-CF794137D166}" type="slidenum">
              <a:rPr lang="en-US" smtClean="0"/>
              <a:t>18</a:t>
            </a:fld>
            <a:endParaRPr lang="en-US" dirty="0"/>
          </a:p>
        </p:txBody>
      </p:sp>
    </p:spTree>
    <p:extLst>
      <p:ext uri="{BB962C8B-B14F-4D97-AF65-F5344CB8AC3E}">
        <p14:creationId xmlns:p14="http://schemas.microsoft.com/office/powerpoint/2010/main" val="9086555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Trisch</a:t>
            </a:r>
          </a:p>
        </p:txBody>
      </p:sp>
      <p:sp>
        <p:nvSpPr>
          <p:cNvPr id="4" name="Slide Number Placeholder 3"/>
          <p:cNvSpPr>
            <a:spLocks noGrp="1"/>
          </p:cNvSpPr>
          <p:nvPr>
            <p:ph type="sldNum" sz="quarter" idx="10"/>
          </p:nvPr>
        </p:nvSpPr>
        <p:spPr/>
        <p:txBody>
          <a:bodyPr/>
          <a:lstStyle/>
          <a:p>
            <a:fld id="{32674CE4-FBD8-4481-AEFB-CA53E599A745}" type="slidenum">
              <a:rPr lang="en-US" smtClean="0"/>
              <a:t>19</a:t>
            </a:fld>
            <a:endParaRPr lang="en-US" dirty="0"/>
          </a:p>
        </p:txBody>
      </p:sp>
    </p:spTree>
    <p:extLst>
      <p:ext uri="{BB962C8B-B14F-4D97-AF65-F5344CB8AC3E}">
        <p14:creationId xmlns:p14="http://schemas.microsoft.com/office/powerpoint/2010/main" val="25184180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Trisch</a:t>
            </a:r>
          </a:p>
        </p:txBody>
      </p:sp>
      <p:sp>
        <p:nvSpPr>
          <p:cNvPr id="4" name="Slide Number Placeholder 3"/>
          <p:cNvSpPr>
            <a:spLocks noGrp="1"/>
          </p:cNvSpPr>
          <p:nvPr>
            <p:ph type="sldNum" sz="quarter" idx="10"/>
          </p:nvPr>
        </p:nvSpPr>
        <p:spPr/>
        <p:txBody>
          <a:bodyPr/>
          <a:lstStyle/>
          <a:p>
            <a:fld id="{32674CE4-FBD8-4481-AEFB-CA53E599A745}" type="slidenum">
              <a:rPr lang="en-US" smtClean="0"/>
              <a:t>20</a:t>
            </a:fld>
            <a:endParaRPr lang="en-US" dirty="0"/>
          </a:p>
        </p:txBody>
      </p:sp>
    </p:spTree>
    <p:extLst>
      <p:ext uri="{BB962C8B-B14F-4D97-AF65-F5344CB8AC3E}">
        <p14:creationId xmlns:p14="http://schemas.microsoft.com/office/powerpoint/2010/main" val="1590151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Trisch</a:t>
            </a:r>
          </a:p>
        </p:txBody>
      </p:sp>
      <p:sp>
        <p:nvSpPr>
          <p:cNvPr id="4" name="Slide Number Placeholder 3"/>
          <p:cNvSpPr>
            <a:spLocks noGrp="1"/>
          </p:cNvSpPr>
          <p:nvPr>
            <p:ph type="sldNum" sz="quarter" idx="10"/>
          </p:nvPr>
        </p:nvSpPr>
        <p:spPr/>
        <p:txBody>
          <a:bodyPr/>
          <a:lstStyle/>
          <a:p>
            <a:fld id="{32674CE4-FBD8-4481-AEFB-CA53E599A745}" type="slidenum">
              <a:rPr lang="en-US" smtClean="0"/>
              <a:t>21</a:t>
            </a:fld>
            <a:endParaRPr lang="en-US" dirty="0"/>
          </a:p>
        </p:txBody>
      </p:sp>
    </p:spTree>
    <p:extLst>
      <p:ext uri="{BB962C8B-B14F-4D97-AF65-F5344CB8AC3E}">
        <p14:creationId xmlns:p14="http://schemas.microsoft.com/office/powerpoint/2010/main" val="23863670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Natalie</a:t>
            </a:r>
          </a:p>
        </p:txBody>
      </p:sp>
      <p:sp>
        <p:nvSpPr>
          <p:cNvPr id="4" name="Slide Number Placeholder 3"/>
          <p:cNvSpPr>
            <a:spLocks noGrp="1"/>
          </p:cNvSpPr>
          <p:nvPr>
            <p:ph type="sldNum" sz="quarter" idx="10"/>
          </p:nvPr>
        </p:nvSpPr>
        <p:spPr/>
        <p:txBody>
          <a:bodyPr/>
          <a:lstStyle/>
          <a:p>
            <a:fld id="{CF2FD335-6D8E-486A-8F5F-DFC7325903FF}" type="slidenum">
              <a:rPr lang="en-US" smtClean="0"/>
              <a:t>4</a:t>
            </a:fld>
            <a:endParaRPr lang="en-US" dirty="0"/>
          </a:p>
        </p:txBody>
      </p:sp>
    </p:spTree>
    <p:extLst>
      <p:ext uri="{BB962C8B-B14F-4D97-AF65-F5344CB8AC3E}">
        <p14:creationId xmlns:p14="http://schemas.microsoft.com/office/powerpoint/2010/main" val="9558711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Trisch</a:t>
            </a:r>
          </a:p>
        </p:txBody>
      </p:sp>
      <p:sp>
        <p:nvSpPr>
          <p:cNvPr id="4" name="Slide Number Placeholder 3"/>
          <p:cNvSpPr>
            <a:spLocks noGrp="1"/>
          </p:cNvSpPr>
          <p:nvPr>
            <p:ph type="sldNum" sz="quarter" idx="10"/>
          </p:nvPr>
        </p:nvSpPr>
        <p:spPr/>
        <p:txBody>
          <a:bodyPr/>
          <a:lstStyle/>
          <a:p>
            <a:fld id="{32674CE4-FBD8-4481-AEFB-CA53E599A745}" type="slidenum">
              <a:rPr lang="en-US" smtClean="0"/>
              <a:t>22</a:t>
            </a:fld>
            <a:endParaRPr lang="en-US" dirty="0"/>
          </a:p>
        </p:txBody>
      </p:sp>
    </p:spTree>
    <p:extLst>
      <p:ext uri="{BB962C8B-B14F-4D97-AF65-F5344CB8AC3E}">
        <p14:creationId xmlns:p14="http://schemas.microsoft.com/office/powerpoint/2010/main" val="9650398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Natalie</a:t>
            </a:r>
          </a:p>
        </p:txBody>
      </p:sp>
      <p:sp>
        <p:nvSpPr>
          <p:cNvPr id="4" name="Slide Number Placeholder 3"/>
          <p:cNvSpPr>
            <a:spLocks noGrp="1"/>
          </p:cNvSpPr>
          <p:nvPr>
            <p:ph type="sldNum" sz="quarter" idx="10"/>
          </p:nvPr>
        </p:nvSpPr>
        <p:spPr/>
        <p:txBody>
          <a:bodyPr/>
          <a:lstStyle/>
          <a:p>
            <a:fld id="{32674CE4-FBD8-4481-AEFB-CA53E599A745}" type="slidenum">
              <a:rPr lang="en-US" smtClean="0"/>
              <a:t>23</a:t>
            </a:fld>
            <a:endParaRPr lang="en-US" dirty="0"/>
          </a:p>
        </p:txBody>
      </p:sp>
    </p:spTree>
    <p:extLst>
      <p:ext uri="{BB962C8B-B14F-4D97-AF65-F5344CB8AC3E}">
        <p14:creationId xmlns:p14="http://schemas.microsoft.com/office/powerpoint/2010/main" val="10460461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Natalie</a:t>
            </a:r>
          </a:p>
        </p:txBody>
      </p:sp>
      <p:sp>
        <p:nvSpPr>
          <p:cNvPr id="4" name="Slide Number Placeholder 3"/>
          <p:cNvSpPr>
            <a:spLocks noGrp="1"/>
          </p:cNvSpPr>
          <p:nvPr>
            <p:ph type="sldNum" sz="quarter" idx="10"/>
          </p:nvPr>
        </p:nvSpPr>
        <p:spPr/>
        <p:txBody>
          <a:bodyPr/>
          <a:lstStyle/>
          <a:p>
            <a:fld id="{32674CE4-FBD8-4481-AEFB-CA53E599A745}" type="slidenum">
              <a:rPr lang="en-US" smtClean="0"/>
              <a:t>24</a:t>
            </a:fld>
            <a:endParaRPr lang="en-US" dirty="0"/>
          </a:p>
        </p:txBody>
      </p:sp>
    </p:spTree>
    <p:extLst>
      <p:ext uri="{BB962C8B-B14F-4D97-AF65-F5344CB8AC3E}">
        <p14:creationId xmlns:p14="http://schemas.microsoft.com/office/powerpoint/2010/main" val="28404441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Natalie</a:t>
            </a:r>
          </a:p>
        </p:txBody>
      </p:sp>
      <p:sp>
        <p:nvSpPr>
          <p:cNvPr id="4" name="Slide Number Placeholder 3"/>
          <p:cNvSpPr>
            <a:spLocks noGrp="1"/>
          </p:cNvSpPr>
          <p:nvPr>
            <p:ph type="sldNum" sz="quarter" idx="10"/>
          </p:nvPr>
        </p:nvSpPr>
        <p:spPr/>
        <p:txBody>
          <a:bodyPr/>
          <a:lstStyle/>
          <a:p>
            <a:fld id="{32674CE4-FBD8-4481-AEFB-CA53E599A745}" type="slidenum">
              <a:rPr lang="en-US" smtClean="0"/>
              <a:t>25</a:t>
            </a:fld>
            <a:endParaRPr lang="en-US" dirty="0"/>
          </a:p>
        </p:txBody>
      </p:sp>
    </p:spTree>
    <p:extLst>
      <p:ext uri="{BB962C8B-B14F-4D97-AF65-F5344CB8AC3E}">
        <p14:creationId xmlns:p14="http://schemas.microsoft.com/office/powerpoint/2010/main" val="82611320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Natalie</a:t>
            </a:r>
          </a:p>
        </p:txBody>
      </p:sp>
      <p:sp>
        <p:nvSpPr>
          <p:cNvPr id="4" name="Slide Number Placeholder 3"/>
          <p:cNvSpPr>
            <a:spLocks noGrp="1"/>
          </p:cNvSpPr>
          <p:nvPr>
            <p:ph type="sldNum" sz="quarter" idx="10"/>
          </p:nvPr>
        </p:nvSpPr>
        <p:spPr/>
        <p:txBody>
          <a:bodyPr/>
          <a:lstStyle/>
          <a:p>
            <a:fld id="{32674CE4-FBD8-4481-AEFB-CA53E599A745}" type="slidenum">
              <a:rPr lang="en-US" smtClean="0"/>
              <a:t>26</a:t>
            </a:fld>
            <a:endParaRPr lang="en-US" dirty="0"/>
          </a:p>
        </p:txBody>
      </p:sp>
    </p:spTree>
    <p:extLst>
      <p:ext uri="{BB962C8B-B14F-4D97-AF65-F5344CB8AC3E}">
        <p14:creationId xmlns:p14="http://schemas.microsoft.com/office/powerpoint/2010/main" val="166620780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674CE4-FBD8-4481-AEFB-CA53E599A745}" type="slidenum">
              <a:rPr lang="en-US" smtClean="0"/>
              <a:t>27</a:t>
            </a:fld>
            <a:endParaRPr lang="en-US" dirty="0"/>
          </a:p>
        </p:txBody>
      </p:sp>
    </p:spTree>
    <p:extLst>
      <p:ext uri="{BB962C8B-B14F-4D97-AF65-F5344CB8AC3E}">
        <p14:creationId xmlns:p14="http://schemas.microsoft.com/office/powerpoint/2010/main" val="11184165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Natalie</a:t>
            </a:r>
          </a:p>
        </p:txBody>
      </p:sp>
      <p:sp>
        <p:nvSpPr>
          <p:cNvPr id="4" name="Slide Number Placeholder 3"/>
          <p:cNvSpPr>
            <a:spLocks noGrp="1"/>
          </p:cNvSpPr>
          <p:nvPr>
            <p:ph type="sldNum" sz="quarter" idx="10"/>
          </p:nvPr>
        </p:nvSpPr>
        <p:spPr/>
        <p:txBody>
          <a:bodyPr/>
          <a:lstStyle/>
          <a:p>
            <a:fld id="{CF2FD335-6D8E-486A-8F5F-DFC7325903FF}" type="slidenum">
              <a:rPr lang="en-US" smtClean="0"/>
              <a:t>5</a:t>
            </a:fld>
            <a:endParaRPr lang="en-US" dirty="0"/>
          </a:p>
        </p:txBody>
      </p:sp>
    </p:spTree>
    <p:extLst>
      <p:ext uri="{BB962C8B-B14F-4D97-AF65-F5344CB8AC3E}">
        <p14:creationId xmlns:p14="http://schemas.microsoft.com/office/powerpoint/2010/main" val="23893817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Natalie</a:t>
            </a:r>
          </a:p>
          <a:p>
            <a:endParaRPr lang="en-US" dirty="0"/>
          </a:p>
        </p:txBody>
      </p:sp>
      <p:sp>
        <p:nvSpPr>
          <p:cNvPr id="4" name="Slide Number Placeholder 3"/>
          <p:cNvSpPr>
            <a:spLocks noGrp="1"/>
          </p:cNvSpPr>
          <p:nvPr>
            <p:ph type="sldNum" sz="quarter" idx="10"/>
          </p:nvPr>
        </p:nvSpPr>
        <p:spPr/>
        <p:txBody>
          <a:bodyPr/>
          <a:lstStyle/>
          <a:p>
            <a:fld id="{CF2FD335-6D8E-486A-8F5F-DFC7325903FF}" type="slidenum">
              <a:rPr lang="en-US" smtClean="0"/>
              <a:t>6</a:t>
            </a:fld>
            <a:endParaRPr lang="en-US" dirty="0"/>
          </a:p>
        </p:txBody>
      </p:sp>
    </p:spTree>
    <p:extLst>
      <p:ext uri="{BB962C8B-B14F-4D97-AF65-F5344CB8AC3E}">
        <p14:creationId xmlns:p14="http://schemas.microsoft.com/office/powerpoint/2010/main" val="18424113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490" indent="-173490">
              <a:buFont typeface="Arial" panose="020B0604020202020204" pitchFamily="34" charset="0"/>
              <a:buChar char="•"/>
            </a:pPr>
            <a:r>
              <a:rPr lang="en-US" dirty="0"/>
              <a:t>Natalie</a:t>
            </a:r>
          </a:p>
        </p:txBody>
      </p:sp>
      <p:sp>
        <p:nvSpPr>
          <p:cNvPr id="4" name="Slide Number Placeholder 3"/>
          <p:cNvSpPr>
            <a:spLocks noGrp="1"/>
          </p:cNvSpPr>
          <p:nvPr>
            <p:ph type="sldNum" sz="quarter" idx="10"/>
          </p:nvPr>
        </p:nvSpPr>
        <p:spPr/>
        <p:txBody>
          <a:bodyPr/>
          <a:lstStyle/>
          <a:p>
            <a:fld id="{CF2FD335-6D8E-486A-8F5F-DFC7325903FF}" type="slidenum">
              <a:rPr lang="en-US" smtClean="0"/>
              <a:t>7</a:t>
            </a:fld>
            <a:endParaRPr lang="en-US" dirty="0"/>
          </a:p>
        </p:txBody>
      </p:sp>
    </p:spTree>
    <p:extLst>
      <p:ext uri="{BB962C8B-B14F-4D97-AF65-F5344CB8AC3E}">
        <p14:creationId xmlns:p14="http://schemas.microsoft.com/office/powerpoint/2010/main" val="1188670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Natalie</a:t>
            </a:r>
          </a:p>
        </p:txBody>
      </p:sp>
      <p:sp>
        <p:nvSpPr>
          <p:cNvPr id="4" name="Slide Number Placeholder 3"/>
          <p:cNvSpPr>
            <a:spLocks noGrp="1"/>
          </p:cNvSpPr>
          <p:nvPr>
            <p:ph type="sldNum" sz="quarter" idx="10"/>
          </p:nvPr>
        </p:nvSpPr>
        <p:spPr/>
        <p:txBody>
          <a:bodyPr/>
          <a:lstStyle/>
          <a:p>
            <a:fld id="{32674CE4-FBD8-4481-AEFB-CA53E599A745}" type="slidenum">
              <a:rPr lang="en-US" smtClean="0"/>
              <a:t>8</a:t>
            </a:fld>
            <a:endParaRPr lang="en-US" dirty="0"/>
          </a:p>
        </p:txBody>
      </p:sp>
    </p:spTree>
    <p:extLst>
      <p:ext uri="{BB962C8B-B14F-4D97-AF65-F5344CB8AC3E}">
        <p14:creationId xmlns:p14="http://schemas.microsoft.com/office/powerpoint/2010/main" val="29742008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dirty="0"/>
              <a:t>Natalie -  Client Doc Reminders-Referral Assessments, PSA, RA, </a:t>
            </a:r>
            <a:r>
              <a:rPr lang="en-US" sz="900" dirty="0" err="1"/>
              <a:t>Tx</a:t>
            </a:r>
            <a:r>
              <a:rPr lang="en-US" sz="900" dirty="0"/>
              <a:t> Plans, Discharge Summary</a:t>
            </a:r>
          </a:p>
          <a:p>
            <a:r>
              <a:rPr lang="en-US" sz="900" dirty="0"/>
              <a:t>Clinical/Medical Reminders- ER Follow up Visits, AIM Scale, Physicals, Dentals, Eye</a:t>
            </a:r>
          </a:p>
          <a:p>
            <a:r>
              <a:rPr lang="en-US" sz="900" dirty="0"/>
              <a:t>Outside Documentation- </a:t>
            </a:r>
            <a:r>
              <a:rPr lang="en-US" sz="900" dirty="0" err="1"/>
              <a:t>ACCM</a:t>
            </a:r>
            <a:r>
              <a:rPr lang="en-US" sz="900" dirty="0"/>
              <a:t> </a:t>
            </a:r>
            <a:r>
              <a:rPr lang="en-US" sz="900" dirty="0" err="1"/>
              <a:t>EIS</a:t>
            </a:r>
            <a:r>
              <a:rPr lang="en-US" sz="900" dirty="0"/>
              <a:t>, CANS, </a:t>
            </a:r>
            <a:r>
              <a:rPr lang="en-US" sz="900" dirty="0" err="1"/>
              <a:t>CAFAS</a:t>
            </a:r>
            <a:r>
              <a:rPr lang="en-US" sz="900" dirty="0"/>
              <a:t>, DX Confirmation </a:t>
            </a:r>
            <a:r>
              <a:rPr lang="en-US" sz="900" dirty="0" err="1"/>
              <a:t>BHH</a:t>
            </a:r>
            <a:endParaRPr lang="en-US" sz="900" dirty="0"/>
          </a:p>
          <a:p>
            <a:r>
              <a:rPr lang="en-US" sz="900" dirty="0"/>
              <a:t>Foster Home-Home Studies, Training, </a:t>
            </a:r>
            <a:r>
              <a:rPr lang="en-US" sz="900" dirty="0" err="1"/>
              <a:t>Evals</a:t>
            </a:r>
            <a:r>
              <a:rPr lang="en-US" sz="900" dirty="0"/>
              <a:t>, certifications</a:t>
            </a:r>
          </a:p>
          <a:p>
            <a:endParaRPr lang="en-US" sz="900" dirty="0"/>
          </a:p>
          <a:p>
            <a:endParaRPr lang="en-US" sz="900" dirty="0"/>
          </a:p>
        </p:txBody>
      </p:sp>
      <p:sp>
        <p:nvSpPr>
          <p:cNvPr id="4" name="Slide Number Placeholder 3"/>
          <p:cNvSpPr>
            <a:spLocks noGrp="1"/>
          </p:cNvSpPr>
          <p:nvPr>
            <p:ph type="sldNum" sz="quarter" idx="10"/>
          </p:nvPr>
        </p:nvSpPr>
        <p:spPr/>
        <p:txBody>
          <a:bodyPr/>
          <a:lstStyle/>
          <a:p>
            <a:fld id="{32674CE4-FBD8-4481-AEFB-CA53E599A745}" type="slidenum">
              <a:rPr lang="en-US" smtClean="0"/>
              <a:t>9</a:t>
            </a:fld>
            <a:endParaRPr lang="en-US" dirty="0"/>
          </a:p>
        </p:txBody>
      </p:sp>
    </p:spTree>
    <p:extLst>
      <p:ext uri="{BB962C8B-B14F-4D97-AF65-F5344CB8AC3E}">
        <p14:creationId xmlns:p14="http://schemas.microsoft.com/office/powerpoint/2010/main" val="25241275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Trisch</a:t>
            </a:r>
          </a:p>
        </p:txBody>
      </p:sp>
      <p:sp>
        <p:nvSpPr>
          <p:cNvPr id="4" name="Slide Number Placeholder 3"/>
          <p:cNvSpPr>
            <a:spLocks noGrp="1"/>
          </p:cNvSpPr>
          <p:nvPr>
            <p:ph type="sldNum" sz="quarter" idx="10"/>
          </p:nvPr>
        </p:nvSpPr>
        <p:spPr/>
        <p:txBody>
          <a:bodyPr/>
          <a:lstStyle/>
          <a:p>
            <a:fld id="{32674CE4-FBD8-4481-AEFB-CA53E599A745}" type="slidenum">
              <a:rPr lang="en-US" smtClean="0"/>
              <a:t>10</a:t>
            </a:fld>
            <a:endParaRPr lang="en-US" dirty="0"/>
          </a:p>
        </p:txBody>
      </p:sp>
    </p:spTree>
    <p:extLst>
      <p:ext uri="{BB962C8B-B14F-4D97-AF65-F5344CB8AC3E}">
        <p14:creationId xmlns:p14="http://schemas.microsoft.com/office/powerpoint/2010/main" val="26017179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Trisch</a:t>
            </a:r>
          </a:p>
        </p:txBody>
      </p:sp>
      <p:sp>
        <p:nvSpPr>
          <p:cNvPr id="4" name="Slide Number Placeholder 3"/>
          <p:cNvSpPr>
            <a:spLocks noGrp="1"/>
          </p:cNvSpPr>
          <p:nvPr>
            <p:ph type="sldNum" sz="quarter" idx="10"/>
          </p:nvPr>
        </p:nvSpPr>
        <p:spPr/>
        <p:txBody>
          <a:bodyPr/>
          <a:lstStyle/>
          <a:p>
            <a:fld id="{32674CE4-FBD8-4481-AEFB-CA53E599A745}" type="slidenum">
              <a:rPr lang="en-US" smtClean="0"/>
              <a:t>11</a:t>
            </a:fld>
            <a:endParaRPr lang="en-US" dirty="0"/>
          </a:p>
        </p:txBody>
      </p:sp>
    </p:spTree>
    <p:extLst>
      <p:ext uri="{BB962C8B-B14F-4D97-AF65-F5344CB8AC3E}">
        <p14:creationId xmlns:p14="http://schemas.microsoft.com/office/powerpoint/2010/main" val="18647123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9" name="Rectangle 18"/>
          <p:cNvSpPr/>
          <p:nvPr/>
        </p:nvSpPr>
        <p:spPr>
          <a:xfrm>
            <a:off x="0" y="0"/>
            <a:ext cx="12192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3" name="Rectangle 22"/>
          <p:cNvSpPr/>
          <p:nvPr/>
        </p:nvSpPr>
        <p:spPr>
          <a:xfrm flipV="1">
            <a:off x="7213577" y="3810001"/>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4" name="Rectangle 23"/>
          <p:cNvSpPr/>
          <p:nvPr/>
        </p:nvSpPr>
        <p:spPr>
          <a:xfrm flipV="1">
            <a:off x="7213601" y="3897010"/>
            <a:ext cx="49784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5" name="Rectangle 24"/>
          <p:cNvSpPr/>
          <p:nvPr/>
        </p:nvSpPr>
        <p:spPr>
          <a:xfrm flipV="1">
            <a:off x="7213601" y="4115167"/>
            <a:ext cx="49784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6" name="Rectangle 25"/>
          <p:cNvSpPr/>
          <p:nvPr/>
        </p:nvSpPr>
        <p:spPr>
          <a:xfrm flipV="1">
            <a:off x="7213600" y="4164403"/>
            <a:ext cx="262128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7" name="Rectangle 26"/>
          <p:cNvSpPr/>
          <p:nvPr/>
        </p:nvSpPr>
        <p:spPr>
          <a:xfrm flipV="1">
            <a:off x="7213600" y="4199572"/>
            <a:ext cx="262128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0" name="Rounded Rectangle 29"/>
          <p:cNvSpPr/>
          <p:nvPr/>
        </p:nvSpPr>
        <p:spPr bwMode="white">
          <a:xfrm>
            <a:off x="7213600" y="3962400"/>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1" name="Rounded Rectangle 30"/>
          <p:cNvSpPr/>
          <p:nvPr/>
        </p:nvSpPr>
        <p:spPr bwMode="white">
          <a:xfrm>
            <a:off x="9835343" y="406098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7" name="Rectangle 6"/>
          <p:cNvSpPr/>
          <p:nvPr/>
        </p:nvSpPr>
        <p:spPr>
          <a:xfrm>
            <a:off x="1" y="3649662"/>
            <a:ext cx="12192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0" name="Rectangle 9"/>
          <p:cNvSpPr/>
          <p:nvPr/>
        </p:nvSpPr>
        <p:spPr>
          <a:xfrm>
            <a:off x="1" y="3675528"/>
            <a:ext cx="12192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1" name="Rectangle 10"/>
          <p:cNvSpPr/>
          <p:nvPr/>
        </p:nvSpPr>
        <p:spPr>
          <a:xfrm flipV="1">
            <a:off x="8552068" y="3643090"/>
            <a:ext cx="3639933"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8" name="Title 7"/>
          <p:cNvSpPr>
            <a:spLocks noGrp="1"/>
          </p:cNvSpPr>
          <p:nvPr>
            <p:ph type="ctrTitle"/>
          </p:nvPr>
        </p:nvSpPr>
        <p:spPr>
          <a:xfrm>
            <a:off x="609600" y="2389009"/>
            <a:ext cx="11277600" cy="1470025"/>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609600" y="3899938"/>
            <a:ext cx="6604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endParaRPr kumimoji="0" lang="en-US" dirty="0"/>
          </a:p>
        </p:txBody>
      </p:sp>
      <p:sp>
        <p:nvSpPr>
          <p:cNvPr id="29" name="Slide Number Placeholder 28"/>
          <p:cNvSpPr>
            <a:spLocks noGrp="1"/>
          </p:cNvSpPr>
          <p:nvPr>
            <p:ph type="sldNum" sz="quarter" idx="12"/>
          </p:nvPr>
        </p:nvSpPr>
        <p:spPr>
          <a:xfrm>
            <a:off x="11093451" y="1136"/>
            <a:ext cx="996949" cy="365760"/>
          </a:xfrm>
        </p:spPr>
        <p:txBody>
          <a:bodyPr/>
          <a:lstStyle>
            <a:lvl1pPr algn="r">
              <a:defRPr sz="1800">
                <a:solidFill>
                  <a:schemeClr val="bg1"/>
                </a:solidFill>
              </a:defRPr>
            </a:lvl1pPr>
          </a:lstStyle>
          <a:p>
            <a:fld id="{401CF334-2D5C-4859-84A6-CA7E6E43FAEB}" type="slidenum">
              <a:rPr lang="en-US" smtClean="0"/>
              <a:t>‹#›</a:t>
            </a:fld>
            <a:endParaRPr lang="en-US" dirty="0"/>
          </a:p>
        </p:txBody>
      </p:sp>
      <p:pic>
        <p:nvPicPr>
          <p:cNvPr id="3" name="Picture 2" descr="A close up of a logo&#10;&#10;Description automatically generated">
            <a:extLst>
              <a:ext uri="{FF2B5EF4-FFF2-40B4-BE49-F238E27FC236}">
                <a16:creationId xmlns:a16="http://schemas.microsoft.com/office/drawing/2014/main" id="{F82B3D17-996B-4859-9021-656A6967E97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6559" y="114300"/>
            <a:ext cx="1136877" cy="787610"/>
          </a:xfrm>
          <a:prstGeom prst="rect">
            <a:avLst/>
          </a:prstGeom>
        </p:spPr>
      </p:pic>
      <p:sp>
        <p:nvSpPr>
          <p:cNvPr id="17" name="Footer Placeholder 16"/>
          <p:cNvSpPr>
            <a:spLocks noGrp="1"/>
          </p:cNvSpPr>
          <p:nvPr>
            <p:ph type="ftr" sz="quarter" idx="11"/>
          </p:nvPr>
        </p:nvSpPr>
        <p:spPr>
          <a:xfrm>
            <a:off x="7665165" y="4277559"/>
            <a:ext cx="3428286" cy="1004566"/>
          </a:xfrm>
        </p:spPr>
        <p:txBody>
          <a:bodyPr/>
          <a:lstStyle>
            <a:lvl1pPr algn="ctr">
              <a:spcAft>
                <a:spcPts val="300"/>
              </a:spcAft>
              <a:defRPr lang="en-US" sz="1600" b="1" dirty="0" smtClean="0"/>
            </a:lvl1pPr>
          </a:lstStyle>
          <a:p>
            <a:r>
              <a:rPr lang="en-US" dirty="0"/>
              <a:t>myEvolv Peer Training Summit</a:t>
            </a:r>
          </a:p>
          <a:p>
            <a:r>
              <a:rPr lang="en-US" dirty="0"/>
              <a:t>November 6 to November 8, 2019</a:t>
            </a:r>
          </a:p>
          <a:p>
            <a:endParaRPr lang="en-US" dirty="0"/>
          </a:p>
        </p:txBody>
      </p:sp>
    </p:spTree>
    <p:extLst>
      <p:ext uri="{BB962C8B-B14F-4D97-AF65-F5344CB8AC3E}">
        <p14:creationId xmlns:p14="http://schemas.microsoft.com/office/powerpoint/2010/main" val="3601152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lvl1pPr>
              <a:defRPr/>
            </a:lvl1pPr>
            <a:lvl5pPr>
              <a:defRPr/>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5" name="Footer Placeholder 4"/>
          <p:cNvSpPr>
            <a:spLocks noGrp="1"/>
          </p:cNvSpPr>
          <p:nvPr>
            <p:ph type="ftr" sz="quarter" idx="11"/>
          </p:nvPr>
        </p:nvSpPr>
        <p:spPr>
          <a:xfrm>
            <a:off x="87084" y="6345936"/>
            <a:ext cx="2092779" cy="457200"/>
          </a:xfrm>
        </p:spPr>
        <p:txBody>
          <a:bodyPr/>
          <a:lstStyle/>
          <a:p>
            <a:r>
              <a:rPr lang="en-US"/>
              <a:t>myEvolv Peer Training Summit</a:t>
            </a:r>
            <a:endParaRPr lang="en-US" dirty="0"/>
          </a:p>
        </p:txBody>
      </p:sp>
      <p:sp>
        <p:nvSpPr>
          <p:cNvPr id="4" name="Date Placeholder 3"/>
          <p:cNvSpPr>
            <a:spLocks noGrp="1"/>
          </p:cNvSpPr>
          <p:nvPr>
            <p:ph type="dt" sz="half" idx="10"/>
          </p:nvPr>
        </p:nvSpPr>
        <p:spPr>
          <a:xfrm>
            <a:off x="2179863" y="6345936"/>
            <a:ext cx="1608366" cy="457200"/>
          </a:xfrm>
        </p:spPr>
        <p:txBody>
          <a:bodyPr/>
          <a:lstStyle/>
          <a:p>
            <a:r>
              <a:rPr lang="en-US"/>
              <a:t>11/6/2019 – 11/8/2019</a:t>
            </a:r>
            <a:endParaRPr lang="en-US" dirty="0"/>
          </a:p>
        </p:txBody>
      </p:sp>
      <p:sp>
        <p:nvSpPr>
          <p:cNvPr id="6" name="Slide Number Placeholder 5"/>
          <p:cNvSpPr>
            <a:spLocks noGrp="1"/>
          </p:cNvSpPr>
          <p:nvPr>
            <p:ph type="sldNum" sz="quarter" idx="12"/>
          </p:nvPr>
        </p:nvSpPr>
        <p:spPr>
          <a:xfrm>
            <a:off x="11074400" y="6391656"/>
            <a:ext cx="1016000" cy="365760"/>
          </a:xfrm>
        </p:spPr>
        <p:txBody>
          <a:bodyPr/>
          <a:lstStyle>
            <a:lvl1pPr>
              <a:defRPr>
                <a:solidFill>
                  <a:schemeClr val="bg2">
                    <a:lumMod val="50000"/>
                  </a:schemeClr>
                </a:solidFill>
              </a:defRPr>
            </a:lvl1pPr>
          </a:lstStyle>
          <a:p>
            <a:fld id="{401CF334-2D5C-4859-84A6-CA7E6E43FAEB}" type="slidenum">
              <a:rPr lang="en-US" smtClean="0"/>
              <a:pPr/>
              <a:t>‹#›</a:t>
            </a:fld>
            <a:endParaRPr lang="en-US" dirty="0"/>
          </a:p>
        </p:txBody>
      </p:sp>
    </p:spTree>
    <p:extLst>
      <p:ext uri="{BB962C8B-B14F-4D97-AF65-F5344CB8AC3E}">
        <p14:creationId xmlns:p14="http://schemas.microsoft.com/office/powerpoint/2010/main" val="3467844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9042400" y="1143000"/>
            <a:ext cx="2540000" cy="5448300"/>
          </a:xfrm>
        </p:spPr>
        <p:txBody>
          <a:bodyPr vert="eaVert"/>
          <a:lstStyle>
            <a:lvl1pPr>
              <a:defRPr/>
            </a:lvl1pPr>
          </a:lstStyle>
          <a:p>
            <a:r>
              <a:rPr kumimoji="0" lang="en-US" dirty="0"/>
              <a:t>Edit Master title style</a:t>
            </a:r>
          </a:p>
        </p:txBody>
      </p:sp>
      <p:sp>
        <p:nvSpPr>
          <p:cNvPr id="3" name="Vertical Text Placeholder 2"/>
          <p:cNvSpPr>
            <a:spLocks noGrp="1"/>
          </p:cNvSpPr>
          <p:nvPr>
            <p:ph type="body" orient="vert" idx="1" hasCustomPrompt="1"/>
          </p:nvPr>
        </p:nvSpPr>
        <p:spPr>
          <a:xfrm>
            <a:off x="609600" y="1143000"/>
            <a:ext cx="8331200" cy="5448300"/>
          </a:xfrm>
        </p:spPr>
        <p:txBody>
          <a:bodyPr vert="eaVert"/>
          <a:lstStyle>
            <a:lvl5pPr>
              <a:defRPr/>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5" name="Footer Placeholder 4"/>
          <p:cNvSpPr>
            <a:spLocks noGrp="1"/>
          </p:cNvSpPr>
          <p:nvPr>
            <p:ph type="ftr" sz="quarter" idx="11"/>
          </p:nvPr>
        </p:nvSpPr>
        <p:spPr>
          <a:xfrm>
            <a:off x="13606" y="6362700"/>
            <a:ext cx="1937657" cy="457200"/>
          </a:xfrm>
        </p:spPr>
        <p:txBody>
          <a:bodyPr/>
          <a:lstStyle/>
          <a:p>
            <a:r>
              <a:rPr lang="en-US"/>
              <a:t>myEvolv Peer Training Summit</a:t>
            </a:r>
            <a:endParaRPr lang="en-US" dirty="0"/>
          </a:p>
        </p:txBody>
      </p:sp>
      <p:sp>
        <p:nvSpPr>
          <p:cNvPr id="4" name="Date Placeholder 3"/>
          <p:cNvSpPr>
            <a:spLocks noGrp="1"/>
          </p:cNvSpPr>
          <p:nvPr>
            <p:ph type="dt" sz="half" idx="10"/>
          </p:nvPr>
        </p:nvSpPr>
        <p:spPr>
          <a:xfrm>
            <a:off x="1951262" y="6343977"/>
            <a:ext cx="1592037" cy="457200"/>
          </a:xfrm>
        </p:spPr>
        <p:txBody>
          <a:bodyPr/>
          <a:lstStyle/>
          <a:p>
            <a:r>
              <a:rPr lang="en-US"/>
              <a:t>11/6/2019 – 11/8/2019</a:t>
            </a:r>
            <a:endParaRPr lang="en-US" dirty="0"/>
          </a:p>
        </p:txBody>
      </p:sp>
      <p:sp>
        <p:nvSpPr>
          <p:cNvPr id="6" name="Slide Number Placeholder 5"/>
          <p:cNvSpPr>
            <a:spLocks noGrp="1"/>
          </p:cNvSpPr>
          <p:nvPr>
            <p:ph type="sldNum" sz="quarter" idx="12"/>
          </p:nvPr>
        </p:nvSpPr>
        <p:spPr>
          <a:xfrm>
            <a:off x="10809841" y="6362700"/>
            <a:ext cx="1016000" cy="365760"/>
          </a:xfrm>
        </p:spPr>
        <p:txBody>
          <a:bodyPr/>
          <a:lstStyle>
            <a:lvl1pPr>
              <a:defRPr>
                <a:solidFill>
                  <a:schemeClr val="bg2">
                    <a:lumMod val="50000"/>
                  </a:schemeClr>
                </a:solidFill>
              </a:defRPr>
            </a:lvl1pPr>
          </a:lstStyle>
          <a:p>
            <a:fld id="{401CF334-2D5C-4859-84A6-CA7E6E43FAEB}" type="slidenum">
              <a:rPr lang="en-US" smtClean="0"/>
              <a:pPr/>
              <a:t>‹#›</a:t>
            </a:fld>
            <a:endParaRPr lang="en-US" dirty="0"/>
          </a:p>
        </p:txBody>
      </p:sp>
    </p:spTree>
    <p:extLst>
      <p:ext uri="{BB962C8B-B14F-4D97-AF65-F5344CB8AC3E}">
        <p14:creationId xmlns:p14="http://schemas.microsoft.com/office/powerpoint/2010/main" val="2978088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F897E-4E0A-4814-B93C-90460D44ADD7}"/>
              </a:ext>
            </a:extLst>
          </p:cNvPr>
          <p:cNvSpPr>
            <a:spLocks noGrp="1"/>
          </p:cNvSpPr>
          <p:nvPr>
            <p:ph type="title"/>
          </p:nvPr>
        </p:nvSpPr>
        <p:spPr/>
        <p:txBody>
          <a:bodyPr/>
          <a:lstStyle/>
          <a:p>
            <a:r>
              <a:rPr lang="en-US"/>
              <a:t>Click to edit Master title style</a:t>
            </a:r>
          </a:p>
        </p:txBody>
      </p:sp>
      <p:sp>
        <p:nvSpPr>
          <p:cNvPr id="3" name="Footer Placeholder 2">
            <a:extLst>
              <a:ext uri="{FF2B5EF4-FFF2-40B4-BE49-F238E27FC236}">
                <a16:creationId xmlns:a16="http://schemas.microsoft.com/office/drawing/2014/main" id="{8E26E93D-8245-4A28-BDB0-314A34A04622}"/>
              </a:ext>
            </a:extLst>
          </p:cNvPr>
          <p:cNvSpPr>
            <a:spLocks noGrp="1"/>
          </p:cNvSpPr>
          <p:nvPr>
            <p:ph type="ftr" sz="quarter" idx="10"/>
          </p:nvPr>
        </p:nvSpPr>
        <p:spPr>
          <a:xfrm>
            <a:off x="21770" y="6362700"/>
            <a:ext cx="1978479" cy="457200"/>
          </a:xfrm>
        </p:spPr>
        <p:txBody>
          <a:bodyPr/>
          <a:lstStyle/>
          <a:p>
            <a:r>
              <a:rPr lang="en-US"/>
              <a:t>myEvolv Peer Training Summit</a:t>
            </a:r>
            <a:endParaRPr lang="en-US" dirty="0"/>
          </a:p>
        </p:txBody>
      </p:sp>
      <p:sp>
        <p:nvSpPr>
          <p:cNvPr id="4" name="Date Placeholder 3">
            <a:extLst>
              <a:ext uri="{FF2B5EF4-FFF2-40B4-BE49-F238E27FC236}">
                <a16:creationId xmlns:a16="http://schemas.microsoft.com/office/drawing/2014/main" id="{C6EC26BE-CF8B-419F-8796-B576BFF09D57}"/>
              </a:ext>
            </a:extLst>
          </p:cNvPr>
          <p:cNvSpPr>
            <a:spLocks noGrp="1"/>
          </p:cNvSpPr>
          <p:nvPr>
            <p:ph type="dt" sz="half" idx="11"/>
          </p:nvPr>
        </p:nvSpPr>
        <p:spPr>
          <a:xfrm>
            <a:off x="2005690" y="6362700"/>
            <a:ext cx="1586596" cy="457200"/>
          </a:xfrm>
        </p:spPr>
        <p:txBody>
          <a:bodyPr/>
          <a:lstStyle/>
          <a:p>
            <a:r>
              <a:rPr lang="en-US"/>
              <a:t>11/6/2019 – 11/8/2019</a:t>
            </a:r>
            <a:endParaRPr lang="en-US" dirty="0"/>
          </a:p>
        </p:txBody>
      </p:sp>
      <p:sp>
        <p:nvSpPr>
          <p:cNvPr id="5" name="Slide Number Placeholder 4">
            <a:extLst>
              <a:ext uri="{FF2B5EF4-FFF2-40B4-BE49-F238E27FC236}">
                <a16:creationId xmlns:a16="http://schemas.microsoft.com/office/drawing/2014/main" id="{A1A2FBEF-2D83-41D4-B25A-8B7A405A40D9}"/>
              </a:ext>
            </a:extLst>
          </p:cNvPr>
          <p:cNvSpPr>
            <a:spLocks noGrp="1"/>
          </p:cNvSpPr>
          <p:nvPr>
            <p:ph type="sldNum" sz="quarter" idx="12"/>
          </p:nvPr>
        </p:nvSpPr>
        <p:spPr>
          <a:xfrm>
            <a:off x="10981291" y="6362700"/>
            <a:ext cx="1016000" cy="365760"/>
          </a:xfrm>
        </p:spPr>
        <p:txBody>
          <a:bodyPr/>
          <a:lstStyle>
            <a:lvl1pPr>
              <a:defRPr>
                <a:solidFill>
                  <a:schemeClr val="bg2">
                    <a:lumMod val="50000"/>
                  </a:schemeClr>
                </a:solidFill>
              </a:defRPr>
            </a:lvl1pPr>
          </a:lstStyle>
          <a:p>
            <a:fld id="{401CF334-2D5C-4859-84A6-CA7E6E43FAEB}" type="slidenum">
              <a:rPr lang="en-US" smtClean="0"/>
              <a:pPr/>
              <a:t>‹#›</a:t>
            </a:fld>
            <a:endParaRPr lang="en-US" dirty="0"/>
          </a:p>
        </p:txBody>
      </p:sp>
    </p:spTree>
    <p:extLst>
      <p:ext uri="{BB962C8B-B14F-4D97-AF65-F5344CB8AC3E}">
        <p14:creationId xmlns:p14="http://schemas.microsoft.com/office/powerpoint/2010/main" val="33809004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lvl1pPr>
              <a:defRPr/>
            </a:lvl1pPr>
            <a:lvl5pPr>
              <a:defRPr/>
            </a:lvl5pPr>
            <a:lvl6pPr>
              <a:defRPr/>
            </a:lvl6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5" name="Footer Placeholder 4"/>
          <p:cNvSpPr>
            <a:spLocks noGrp="1"/>
          </p:cNvSpPr>
          <p:nvPr>
            <p:ph type="ftr" sz="quarter" idx="11"/>
          </p:nvPr>
        </p:nvSpPr>
        <p:spPr>
          <a:xfrm>
            <a:off x="0" y="6345936"/>
            <a:ext cx="2019300" cy="457200"/>
          </a:xfrm>
        </p:spPr>
        <p:txBody>
          <a:bodyPr/>
          <a:lstStyle>
            <a:lvl1pPr>
              <a:defRPr/>
            </a:lvl1pPr>
          </a:lstStyle>
          <a:p>
            <a:r>
              <a:rPr lang="en-US" dirty="0"/>
              <a:t>myEvolv Peer Training Summit</a:t>
            </a:r>
          </a:p>
        </p:txBody>
      </p:sp>
      <p:sp>
        <p:nvSpPr>
          <p:cNvPr id="4" name="Date Placeholder 3"/>
          <p:cNvSpPr>
            <a:spLocks noGrp="1"/>
          </p:cNvSpPr>
          <p:nvPr>
            <p:ph type="dt" sz="half" idx="10"/>
          </p:nvPr>
        </p:nvSpPr>
        <p:spPr>
          <a:xfrm>
            <a:off x="2019300" y="6358509"/>
            <a:ext cx="1714502" cy="457200"/>
          </a:xfrm>
        </p:spPr>
        <p:txBody>
          <a:bodyPr/>
          <a:lstStyle>
            <a:lvl1pPr>
              <a:defRPr/>
            </a:lvl1pPr>
          </a:lstStyle>
          <a:p>
            <a:r>
              <a:rPr lang="en-US"/>
              <a:t>11/6/2019 – 11/8/2019</a:t>
            </a:r>
            <a:endParaRPr lang="en-US" dirty="0"/>
          </a:p>
        </p:txBody>
      </p:sp>
      <p:sp>
        <p:nvSpPr>
          <p:cNvPr id="6" name="Slide Number Placeholder 5"/>
          <p:cNvSpPr>
            <a:spLocks noGrp="1"/>
          </p:cNvSpPr>
          <p:nvPr>
            <p:ph type="sldNum" sz="quarter" idx="12"/>
          </p:nvPr>
        </p:nvSpPr>
        <p:spPr>
          <a:xfrm>
            <a:off x="10906127" y="6358509"/>
            <a:ext cx="1016000" cy="365760"/>
          </a:xfrm>
        </p:spPr>
        <p:txBody>
          <a:bodyPr/>
          <a:lstStyle>
            <a:lvl1pPr>
              <a:defRPr>
                <a:solidFill>
                  <a:schemeClr val="bg2">
                    <a:lumMod val="50000"/>
                  </a:schemeClr>
                </a:solidFill>
              </a:defRPr>
            </a:lvl1pPr>
          </a:lstStyle>
          <a:p>
            <a:fld id="{0CF0F41A-7C67-4585-8868-04259A0B2400}" type="slidenum">
              <a:rPr lang="en-US" smtClean="0"/>
              <a:pPr/>
              <a:t>‹#›</a:t>
            </a:fld>
            <a:endParaRPr lang="en-US" dirty="0"/>
          </a:p>
        </p:txBody>
      </p:sp>
    </p:spTree>
    <p:extLst>
      <p:ext uri="{BB962C8B-B14F-4D97-AF65-F5344CB8AC3E}">
        <p14:creationId xmlns:p14="http://schemas.microsoft.com/office/powerpoint/2010/main" val="3594303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1968322"/>
            <a:ext cx="10363200" cy="1362075"/>
          </a:xfrm>
        </p:spPr>
        <p:txBody>
          <a:bodyPr anchor="b">
            <a:noAutofit/>
          </a:bodyPr>
          <a:lstStyle>
            <a:lvl1pPr algn="l">
              <a:buNone/>
              <a:defRPr sz="4300" b="1" cap="none" baseline="0">
                <a:ln w="12700">
                  <a:solidFill>
                    <a:schemeClr val="accent2">
                      <a:shade val="90000"/>
                      <a:satMod val="150000"/>
                    </a:schemeClr>
                  </a:solidFill>
                </a:ln>
                <a:solidFill>
                  <a:schemeClr val="accent2"/>
                </a:solidFill>
                <a:effectLst/>
              </a:defRPr>
            </a:lvl1pPr>
          </a:lstStyle>
          <a:p>
            <a:r>
              <a:rPr kumimoji="0" lang="en-US" dirty="0"/>
              <a:t>Click to edit Master title style</a:t>
            </a:r>
          </a:p>
        </p:txBody>
      </p:sp>
      <p:sp>
        <p:nvSpPr>
          <p:cNvPr id="3" name="Text Placeholder 2"/>
          <p:cNvSpPr>
            <a:spLocks noGrp="1"/>
          </p:cNvSpPr>
          <p:nvPr>
            <p:ph type="body" idx="1"/>
          </p:nvPr>
        </p:nvSpPr>
        <p:spPr>
          <a:xfrm>
            <a:off x="963084" y="3367088"/>
            <a:ext cx="103632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5" name="Footer Placeholder 4"/>
          <p:cNvSpPr>
            <a:spLocks noGrp="1"/>
          </p:cNvSpPr>
          <p:nvPr>
            <p:ph type="ftr" sz="quarter" idx="11"/>
          </p:nvPr>
        </p:nvSpPr>
        <p:spPr>
          <a:xfrm>
            <a:off x="7010400" y="612648"/>
            <a:ext cx="1962150" cy="457200"/>
          </a:xfrm>
        </p:spPr>
        <p:txBody>
          <a:bodyPr/>
          <a:lstStyle>
            <a:lvl1pPr>
              <a:defRPr/>
            </a:lvl1pPr>
          </a:lstStyle>
          <a:p>
            <a:r>
              <a:rPr lang="en-US" dirty="0"/>
              <a:t>myEvolv Peer Training Summit</a:t>
            </a:r>
          </a:p>
        </p:txBody>
      </p:sp>
      <p:sp>
        <p:nvSpPr>
          <p:cNvPr id="4" name="Date Placeholder 3"/>
          <p:cNvSpPr>
            <a:spLocks noGrp="1"/>
          </p:cNvSpPr>
          <p:nvPr>
            <p:ph type="dt" sz="half" idx="10"/>
          </p:nvPr>
        </p:nvSpPr>
        <p:spPr>
          <a:xfrm>
            <a:off x="8972550" y="612648"/>
            <a:ext cx="1600202" cy="457200"/>
          </a:xfrm>
        </p:spPr>
        <p:txBody>
          <a:bodyPr/>
          <a:lstStyle>
            <a:lvl1pPr>
              <a:defRPr/>
            </a:lvl1pPr>
          </a:lstStyle>
          <a:p>
            <a:r>
              <a:rPr lang="en-US"/>
              <a:t>11/6/2019 – 11/8/2019</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70512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2249425"/>
            <a:ext cx="5384800" cy="4341875"/>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4" name="Content Placeholder 3"/>
          <p:cNvSpPr>
            <a:spLocks noGrp="1"/>
          </p:cNvSpPr>
          <p:nvPr>
            <p:ph sz="half" idx="2"/>
          </p:nvPr>
        </p:nvSpPr>
        <p:spPr>
          <a:xfrm>
            <a:off x="6197600" y="2249425"/>
            <a:ext cx="5384800" cy="4341875"/>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6" name="Footer Placeholder 5"/>
          <p:cNvSpPr>
            <a:spLocks noGrp="1"/>
          </p:cNvSpPr>
          <p:nvPr>
            <p:ph type="ftr" sz="quarter" idx="11"/>
          </p:nvPr>
        </p:nvSpPr>
        <p:spPr>
          <a:xfrm>
            <a:off x="225879" y="6401127"/>
            <a:ext cx="2000250" cy="457200"/>
          </a:xfrm>
        </p:spPr>
        <p:txBody>
          <a:bodyPr/>
          <a:lstStyle>
            <a:lvl1pPr>
              <a:defRPr/>
            </a:lvl1pPr>
          </a:lstStyle>
          <a:p>
            <a:r>
              <a:rPr lang="en-US" dirty="0"/>
              <a:t>myEvolv Peer Training Summit</a:t>
            </a:r>
          </a:p>
        </p:txBody>
      </p:sp>
      <p:sp>
        <p:nvSpPr>
          <p:cNvPr id="5" name="Date Placeholder 4"/>
          <p:cNvSpPr>
            <a:spLocks noGrp="1"/>
          </p:cNvSpPr>
          <p:nvPr>
            <p:ph type="dt" sz="half" idx="10"/>
          </p:nvPr>
        </p:nvSpPr>
        <p:spPr>
          <a:xfrm>
            <a:off x="2237922" y="6401127"/>
            <a:ext cx="1717548" cy="457200"/>
          </a:xfrm>
        </p:spPr>
        <p:txBody>
          <a:bodyPr/>
          <a:lstStyle>
            <a:lvl1pPr>
              <a:defRPr/>
            </a:lvl1pPr>
          </a:lstStyle>
          <a:p>
            <a:r>
              <a:rPr lang="en-US"/>
              <a:t>11/6/2019 – 11/8/2019</a:t>
            </a:r>
            <a:endParaRPr lang="en-US" dirty="0"/>
          </a:p>
        </p:txBody>
      </p:sp>
      <p:sp>
        <p:nvSpPr>
          <p:cNvPr id="7" name="Slide Number Placeholder 6"/>
          <p:cNvSpPr>
            <a:spLocks noGrp="1"/>
          </p:cNvSpPr>
          <p:nvPr>
            <p:ph type="sldNum" sz="quarter" idx="12"/>
          </p:nvPr>
        </p:nvSpPr>
        <p:spPr>
          <a:xfrm>
            <a:off x="10734548" y="6401127"/>
            <a:ext cx="1016000" cy="365760"/>
          </a:xfrm>
        </p:spPr>
        <p:txBody>
          <a:bodyPr/>
          <a:lstStyle>
            <a:lvl1pPr>
              <a:defRPr>
                <a:solidFill>
                  <a:schemeClr val="bg2">
                    <a:lumMod val="50000"/>
                  </a:schemeClr>
                </a:solidFill>
              </a:defRPr>
            </a:lvl1pPr>
          </a:lstStyle>
          <a:p>
            <a:fld id="{401CF334-2D5C-4859-84A6-CA7E6E43FAEB}" type="slidenum">
              <a:rPr lang="en-US" smtClean="0"/>
              <a:pPr/>
              <a:t>‹#›</a:t>
            </a:fld>
            <a:endParaRPr lang="en-US" dirty="0"/>
          </a:p>
        </p:txBody>
      </p:sp>
    </p:spTree>
    <p:extLst>
      <p:ext uri="{BB962C8B-B14F-4D97-AF65-F5344CB8AC3E}">
        <p14:creationId xmlns:p14="http://schemas.microsoft.com/office/powerpoint/2010/main" val="3446445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0" orient="horz" pos="2160" userDrawn="1">
          <p15:clr>
            <a:srgbClr val="FBAE40"/>
          </p15:clr>
        </p15:guide>
        <p15:guide id="1"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8000" y="1143000"/>
            <a:ext cx="11176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508000" y="2244970"/>
            <a:ext cx="5388864" cy="457200"/>
          </a:xfrm>
          <a:solidFill>
            <a:schemeClr val="accent2">
              <a:lumMod val="60000"/>
              <a:lumOff val="4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508000" y="2708519"/>
            <a:ext cx="5388864"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4" name="Text Placeholder 3"/>
          <p:cNvSpPr>
            <a:spLocks noGrp="1"/>
          </p:cNvSpPr>
          <p:nvPr>
            <p:ph type="body" sz="half" idx="3"/>
          </p:nvPr>
        </p:nvSpPr>
        <p:spPr>
          <a:xfrm>
            <a:off x="6294968" y="2244970"/>
            <a:ext cx="5389033" cy="457200"/>
          </a:xfrm>
          <a:solidFill>
            <a:schemeClr val="accent2">
              <a:lumMod val="60000"/>
              <a:lumOff val="4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6291073" y="2708519"/>
            <a:ext cx="5389033"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28" name="Footer Placeholder 27"/>
          <p:cNvSpPr>
            <a:spLocks noGrp="1"/>
          </p:cNvSpPr>
          <p:nvPr>
            <p:ph type="ftr" sz="quarter" idx="12"/>
          </p:nvPr>
        </p:nvSpPr>
        <p:spPr>
          <a:xfrm>
            <a:off x="-1" y="6362700"/>
            <a:ext cx="1959429" cy="457200"/>
          </a:xfrm>
        </p:spPr>
        <p:txBody>
          <a:bodyPr rtlCol="0"/>
          <a:lstStyle/>
          <a:p>
            <a:r>
              <a:rPr lang="en-US"/>
              <a:t>myEvolv Peer Training Summit</a:t>
            </a:r>
            <a:endParaRPr lang="en-US" dirty="0"/>
          </a:p>
        </p:txBody>
      </p:sp>
      <p:sp>
        <p:nvSpPr>
          <p:cNvPr id="26" name="Date Placeholder 25"/>
          <p:cNvSpPr>
            <a:spLocks noGrp="1"/>
          </p:cNvSpPr>
          <p:nvPr>
            <p:ph type="dt" sz="half" idx="10"/>
          </p:nvPr>
        </p:nvSpPr>
        <p:spPr>
          <a:xfrm>
            <a:off x="1959427" y="6362700"/>
            <a:ext cx="1559379" cy="457200"/>
          </a:xfrm>
        </p:spPr>
        <p:txBody>
          <a:bodyPr rtlCol="0"/>
          <a:lstStyle/>
          <a:p>
            <a:r>
              <a:rPr lang="en-US"/>
              <a:t>11/6/2019 – 11/8/2019</a:t>
            </a:r>
            <a:endParaRPr lang="en-US" dirty="0"/>
          </a:p>
        </p:txBody>
      </p:sp>
      <p:sp>
        <p:nvSpPr>
          <p:cNvPr id="27" name="Slide Number Placeholder 26"/>
          <p:cNvSpPr>
            <a:spLocks noGrp="1"/>
          </p:cNvSpPr>
          <p:nvPr>
            <p:ph type="sldNum" sz="quarter" idx="11"/>
          </p:nvPr>
        </p:nvSpPr>
        <p:spPr>
          <a:xfrm>
            <a:off x="10964962" y="6362700"/>
            <a:ext cx="1016000" cy="365760"/>
          </a:xfrm>
        </p:spPr>
        <p:txBody>
          <a:bodyPr rtlCol="0"/>
          <a:lstStyle>
            <a:lvl1pPr>
              <a:defRPr>
                <a:solidFill>
                  <a:schemeClr val="bg2">
                    <a:lumMod val="50000"/>
                  </a:schemeClr>
                </a:solidFill>
              </a:defRPr>
            </a:lvl1pPr>
          </a:lstStyle>
          <a:p>
            <a:fld id="{401CF334-2D5C-4859-84A6-CA7E6E43FAEB}" type="slidenum">
              <a:rPr lang="en-US" smtClean="0"/>
              <a:pPr/>
              <a:t>‹#›</a:t>
            </a:fld>
            <a:endParaRPr lang="en-US" dirty="0"/>
          </a:p>
        </p:txBody>
      </p:sp>
    </p:spTree>
    <p:extLst>
      <p:ext uri="{BB962C8B-B14F-4D97-AF65-F5344CB8AC3E}">
        <p14:creationId xmlns:p14="http://schemas.microsoft.com/office/powerpoint/2010/main" val="370716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1143000"/>
            <a:ext cx="10972800" cy="1069848"/>
          </a:xfrm>
        </p:spPr>
        <p:txBody>
          <a:bodyPr anchor="ctr"/>
          <a:lstStyle>
            <a:lvl1pPr>
              <a:defRPr sz="4000">
                <a:solidFill>
                  <a:schemeClr val="tx2"/>
                </a:solidFill>
              </a:defRPr>
            </a:lvl1pPr>
          </a:lstStyle>
          <a:p>
            <a:r>
              <a:rPr kumimoji="0" lang="en-US"/>
              <a:t>Click to edit Master title style</a:t>
            </a:r>
          </a:p>
        </p:txBody>
      </p:sp>
      <p:sp>
        <p:nvSpPr>
          <p:cNvPr id="4" name="Footer Placeholder 3"/>
          <p:cNvSpPr>
            <a:spLocks noGrp="1"/>
          </p:cNvSpPr>
          <p:nvPr>
            <p:ph type="ftr" sz="quarter" idx="11"/>
          </p:nvPr>
        </p:nvSpPr>
        <p:spPr>
          <a:xfrm>
            <a:off x="-1" y="6362700"/>
            <a:ext cx="1983921" cy="457200"/>
          </a:xfrm>
        </p:spPr>
        <p:txBody>
          <a:bodyPr/>
          <a:lstStyle/>
          <a:p>
            <a:r>
              <a:rPr lang="en-US"/>
              <a:t>myEvolv Peer Training Summit</a:t>
            </a:r>
            <a:endParaRPr lang="en-US" dirty="0"/>
          </a:p>
        </p:txBody>
      </p:sp>
      <p:sp>
        <p:nvSpPr>
          <p:cNvPr id="3" name="Date Placeholder 2"/>
          <p:cNvSpPr>
            <a:spLocks noGrp="1"/>
          </p:cNvSpPr>
          <p:nvPr>
            <p:ph type="dt" sz="half" idx="10"/>
          </p:nvPr>
        </p:nvSpPr>
        <p:spPr>
          <a:xfrm>
            <a:off x="1983919" y="6362700"/>
            <a:ext cx="1600201" cy="457200"/>
          </a:xfrm>
        </p:spPr>
        <p:txBody>
          <a:bodyPr/>
          <a:lstStyle/>
          <a:p>
            <a:r>
              <a:rPr lang="en-US"/>
              <a:t>11/6/2019 – 11/8/2019</a:t>
            </a:r>
            <a:endParaRPr lang="en-US" dirty="0"/>
          </a:p>
        </p:txBody>
      </p:sp>
      <p:sp>
        <p:nvSpPr>
          <p:cNvPr id="5" name="Slide Number Placeholder 4"/>
          <p:cNvSpPr>
            <a:spLocks noGrp="1"/>
          </p:cNvSpPr>
          <p:nvPr>
            <p:ph type="sldNum" sz="quarter" idx="12"/>
          </p:nvPr>
        </p:nvSpPr>
        <p:spPr>
          <a:xfrm>
            <a:off x="11074400" y="6408420"/>
            <a:ext cx="1016000" cy="365760"/>
          </a:xfrm>
        </p:spPr>
        <p:txBody>
          <a:bodyPr/>
          <a:lstStyle>
            <a:lvl1pPr>
              <a:defRPr>
                <a:solidFill>
                  <a:schemeClr val="bg2">
                    <a:lumMod val="50000"/>
                  </a:schemeClr>
                </a:solidFill>
              </a:defRPr>
            </a:lvl1pPr>
          </a:lstStyle>
          <a:p>
            <a:fld id="{401CF334-2D5C-4859-84A6-CA7E6E43FAEB}" type="slidenum">
              <a:rPr lang="en-US" smtClean="0"/>
              <a:pPr/>
              <a:t>‹#›</a:t>
            </a:fld>
            <a:endParaRPr lang="en-US" dirty="0"/>
          </a:p>
        </p:txBody>
      </p:sp>
    </p:spTree>
    <p:extLst>
      <p:ext uri="{BB962C8B-B14F-4D97-AF65-F5344CB8AC3E}">
        <p14:creationId xmlns:p14="http://schemas.microsoft.com/office/powerpoint/2010/main" val="382195253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127906" y="6362700"/>
            <a:ext cx="2092779" cy="457200"/>
          </a:xfrm>
        </p:spPr>
        <p:txBody>
          <a:bodyPr/>
          <a:lstStyle/>
          <a:p>
            <a:r>
              <a:rPr lang="en-US"/>
              <a:t>myEvolv Peer Training Summit</a:t>
            </a:r>
            <a:endParaRPr lang="en-US" dirty="0"/>
          </a:p>
        </p:txBody>
      </p:sp>
      <p:sp>
        <p:nvSpPr>
          <p:cNvPr id="2" name="Date Placeholder 1"/>
          <p:cNvSpPr>
            <a:spLocks noGrp="1"/>
          </p:cNvSpPr>
          <p:nvPr>
            <p:ph type="dt" sz="half" idx="10"/>
          </p:nvPr>
        </p:nvSpPr>
        <p:spPr>
          <a:xfrm>
            <a:off x="2220685" y="6362700"/>
            <a:ext cx="1624694" cy="457200"/>
          </a:xfrm>
        </p:spPr>
        <p:txBody>
          <a:bodyPr/>
          <a:lstStyle/>
          <a:p>
            <a:r>
              <a:rPr lang="en-US"/>
              <a:t>11/6/2019 – 11/8/2019</a:t>
            </a:r>
            <a:endParaRPr lang="en-US" dirty="0"/>
          </a:p>
        </p:txBody>
      </p:sp>
      <p:sp>
        <p:nvSpPr>
          <p:cNvPr id="4" name="Slide Number Placeholder 3"/>
          <p:cNvSpPr>
            <a:spLocks noGrp="1"/>
          </p:cNvSpPr>
          <p:nvPr>
            <p:ph type="sldNum" sz="quarter" idx="12"/>
          </p:nvPr>
        </p:nvSpPr>
        <p:spPr>
          <a:xfrm>
            <a:off x="11040256" y="6362700"/>
            <a:ext cx="1016000" cy="365760"/>
          </a:xfrm>
        </p:spPr>
        <p:txBody>
          <a:bodyPr/>
          <a:lstStyle>
            <a:lvl1pPr>
              <a:defRPr>
                <a:solidFill>
                  <a:schemeClr val="bg2">
                    <a:lumMod val="50000"/>
                  </a:schemeClr>
                </a:solidFill>
              </a:defRPr>
            </a:lvl1pPr>
          </a:lstStyle>
          <a:p>
            <a:fld id="{401CF334-2D5C-4859-84A6-CA7E6E43FAEB}" type="slidenum">
              <a:rPr lang="en-US" smtClean="0"/>
              <a:pPr/>
              <a:t>‹#›</a:t>
            </a:fld>
            <a:endParaRPr lang="en-US" dirty="0"/>
          </a:p>
        </p:txBody>
      </p:sp>
    </p:spTree>
    <p:extLst>
      <p:ext uri="{BB962C8B-B14F-4D97-AF65-F5344CB8AC3E}">
        <p14:creationId xmlns:p14="http://schemas.microsoft.com/office/powerpoint/2010/main" val="1135695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137995" y="1101970"/>
            <a:ext cx="4511040" cy="877824"/>
          </a:xfrm>
        </p:spPr>
        <p:txBody>
          <a:bodyPr anchor="b"/>
          <a:lstStyle>
            <a:lvl1pPr algn="l">
              <a:buNone/>
              <a:defRPr sz="1800" b="1"/>
            </a:lvl1pPr>
          </a:lstStyle>
          <a:p>
            <a:r>
              <a:rPr kumimoji="0" lang="en-US" dirty="0"/>
              <a:t>Edit Master title style</a:t>
            </a:r>
          </a:p>
        </p:txBody>
      </p:sp>
      <p:sp>
        <p:nvSpPr>
          <p:cNvPr id="4" name="Content Placeholder 3"/>
          <p:cNvSpPr>
            <a:spLocks noGrp="1"/>
          </p:cNvSpPr>
          <p:nvPr>
            <p:ph sz="half" idx="1"/>
          </p:nvPr>
        </p:nvSpPr>
        <p:spPr>
          <a:xfrm>
            <a:off x="203200" y="776287"/>
            <a:ext cx="6803136" cy="5805083"/>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3" name="Text Placeholder 2"/>
          <p:cNvSpPr>
            <a:spLocks noGrp="1"/>
          </p:cNvSpPr>
          <p:nvPr>
            <p:ph type="body" idx="2"/>
          </p:nvPr>
        </p:nvSpPr>
        <p:spPr>
          <a:xfrm>
            <a:off x="7137995" y="2010727"/>
            <a:ext cx="4511040" cy="4580573"/>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6" name="Footer Placeholder 5"/>
          <p:cNvSpPr>
            <a:spLocks noGrp="1"/>
          </p:cNvSpPr>
          <p:nvPr>
            <p:ph type="ftr" sz="quarter" idx="11"/>
          </p:nvPr>
        </p:nvSpPr>
        <p:spPr>
          <a:xfrm>
            <a:off x="136071" y="6352770"/>
            <a:ext cx="2296885" cy="457200"/>
          </a:xfrm>
        </p:spPr>
        <p:txBody>
          <a:bodyPr/>
          <a:lstStyle/>
          <a:p>
            <a:r>
              <a:rPr lang="en-US"/>
              <a:t>myEvolv Peer Training Summit</a:t>
            </a:r>
            <a:endParaRPr lang="en-US" dirty="0"/>
          </a:p>
        </p:txBody>
      </p:sp>
      <p:sp>
        <p:nvSpPr>
          <p:cNvPr id="5" name="Date Placeholder 4"/>
          <p:cNvSpPr>
            <a:spLocks noGrp="1"/>
          </p:cNvSpPr>
          <p:nvPr>
            <p:ph type="dt" sz="half" idx="10"/>
          </p:nvPr>
        </p:nvSpPr>
        <p:spPr>
          <a:xfrm>
            <a:off x="2432955" y="6352770"/>
            <a:ext cx="1673681" cy="457200"/>
          </a:xfrm>
        </p:spPr>
        <p:txBody>
          <a:bodyPr/>
          <a:lstStyle/>
          <a:p>
            <a:r>
              <a:rPr lang="en-US"/>
              <a:t>11/6/2019 – 11/8/2019</a:t>
            </a:r>
            <a:endParaRPr lang="en-US" dirty="0"/>
          </a:p>
        </p:txBody>
      </p:sp>
      <p:sp>
        <p:nvSpPr>
          <p:cNvPr id="7" name="Slide Number Placeholder 6"/>
          <p:cNvSpPr>
            <a:spLocks noGrp="1"/>
          </p:cNvSpPr>
          <p:nvPr>
            <p:ph type="sldNum" sz="quarter" idx="12"/>
          </p:nvPr>
        </p:nvSpPr>
        <p:spPr>
          <a:xfrm>
            <a:off x="10972800" y="6310993"/>
            <a:ext cx="1016000" cy="365760"/>
          </a:xfrm>
        </p:spPr>
        <p:txBody>
          <a:bodyPr/>
          <a:lstStyle>
            <a:lvl1pPr>
              <a:defRPr>
                <a:solidFill>
                  <a:schemeClr val="bg2">
                    <a:lumMod val="50000"/>
                  </a:schemeClr>
                </a:solidFill>
              </a:defRPr>
            </a:lvl1pPr>
          </a:lstStyle>
          <a:p>
            <a:fld id="{401CF334-2D5C-4859-84A6-CA7E6E43FAEB}" type="slidenum">
              <a:rPr lang="en-US" smtClean="0"/>
              <a:pPr/>
              <a:t>‹#›</a:t>
            </a:fld>
            <a:endParaRPr lang="en-US" dirty="0"/>
          </a:p>
        </p:txBody>
      </p:sp>
    </p:spTree>
    <p:extLst>
      <p:ext uri="{BB962C8B-B14F-4D97-AF65-F5344CB8AC3E}">
        <p14:creationId xmlns:p14="http://schemas.microsoft.com/office/powerpoint/2010/main" val="498685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53913" y="1109161"/>
            <a:ext cx="782404"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538228" y="1143000"/>
            <a:ext cx="6096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8117924" y="3274309"/>
            <a:ext cx="34544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6" name="Footer Placeholder 5"/>
          <p:cNvSpPr>
            <a:spLocks noGrp="1"/>
          </p:cNvSpPr>
          <p:nvPr>
            <p:ph type="ftr" sz="quarter" idx="11"/>
          </p:nvPr>
        </p:nvSpPr>
        <p:spPr>
          <a:xfrm>
            <a:off x="5442" y="6362700"/>
            <a:ext cx="1986643" cy="457200"/>
          </a:xfrm>
        </p:spPr>
        <p:txBody>
          <a:bodyPr/>
          <a:lstStyle/>
          <a:p>
            <a:r>
              <a:rPr lang="en-US"/>
              <a:t>myEvolv Peer Training Summit</a:t>
            </a:r>
            <a:endParaRPr lang="en-US" dirty="0"/>
          </a:p>
        </p:txBody>
      </p:sp>
      <p:sp>
        <p:nvSpPr>
          <p:cNvPr id="5" name="Date Placeholder 4"/>
          <p:cNvSpPr>
            <a:spLocks noGrp="1"/>
          </p:cNvSpPr>
          <p:nvPr>
            <p:ph type="dt" sz="half" idx="10"/>
          </p:nvPr>
        </p:nvSpPr>
        <p:spPr>
          <a:xfrm>
            <a:off x="1992085" y="6362700"/>
            <a:ext cx="1583872" cy="457200"/>
          </a:xfrm>
        </p:spPr>
        <p:txBody>
          <a:bodyPr/>
          <a:lstStyle/>
          <a:p>
            <a:r>
              <a:rPr lang="en-US"/>
              <a:t>11/6/2019 – 11/8/2019</a:t>
            </a:r>
            <a:endParaRPr lang="en-US" dirty="0"/>
          </a:p>
        </p:txBody>
      </p:sp>
      <p:sp>
        <p:nvSpPr>
          <p:cNvPr id="7" name="Slide Number Placeholder 6"/>
          <p:cNvSpPr>
            <a:spLocks noGrp="1"/>
          </p:cNvSpPr>
          <p:nvPr>
            <p:ph type="sldNum" sz="quarter" idx="12"/>
          </p:nvPr>
        </p:nvSpPr>
        <p:spPr>
          <a:xfrm>
            <a:off x="11064324" y="6362700"/>
            <a:ext cx="1016000" cy="365760"/>
          </a:xfrm>
        </p:spPr>
        <p:txBody>
          <a:bodyPr/>
          <a:lstStyle>
            <a:lvl1pPr>
              <a:defRPr>
                <a:solidFill>
                  <a:schemeClr val="bg2">
                    <a:lumMod val="50000"/>
                  </a:schemeClr>
                </a:solidFill>
              </a:defRPr>
            </a:lvl1pPr>
          </a:lstStyle>
          <a:p>
            <a:fld id="{401CF334-2D5C-4859-84A6-CA7E6E43FAEB}" type="slidenum">
              <a:rPr lang="en-US" smtClean="0"/>
              <a:pPr/>
              <a:t>‹#›</a:t>
            </a:fld>
            <a:endParaRPr lang="en-US" dirty="0"/>
          </a:p>
        </p:txBody>
      </p:sp>
    </p:spTree>
    <p:extLst>
      <p:ext uri="{BB962C8B-B14F-4D97-AF65-F5344CB8AC3E}">
        <p14:creationId xmlns:p14="http://schemas.microsoft.com/office/powerpoint/2010/main" val="1883619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9"/>
            <a:ext cx="12192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9" name="Rectangle 28"/>
          <p:cNvSpPr/>
          <p:nvPr/>
        </p:nvSpPr>
        <p:spPr>
          <a:xfrm>
            <a:off x="0" y="-1"/>
            <a:ext cx="12192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0" name="Rectangle 29"/>
          <p:cNvSpPr/>
          <p:nvPr/>
        </p:nvSpPr>
        <p:spPr>
          <a:xfrm>
            <a:off x="1" y="308277"/>
            <a:ext cx="12192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1" name="Rectangle 30"/>
          <p:cNvSpPr/>
          <p:nvPr/>
        </p:nvSpPr>
        <p:spPr>
          <a:xfrm flipV="1">
            <a:off x="7213577" y="360247"/>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2" name="Rectangle 31"/>
          <p:cNvSpPr/>
          <p:nvPr/>
        </p:nvSpPr>
        <p:spPr>
          <a:xfrm flipV="1">
            <a:off x="7213601" y="440113"/>
            <a:ext cx="49784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3" name="Rounded Rectangle 32"/>
          <p:cNvSpPr/>
          <p:nvPr/>
        </p:nvSpPr>
        <p:spPr bwMode="white">
          <a:xfrm>
            <a:off x="7209785" y="497504"/>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4" name="Rounded Rectangle 33"/>
          <p:cNvSpPr/>
          <p:nvPr/>
        </p:nvSpPr>
        <p:spPr bwMode="white">
          <a:xfrm>
            <a:off x="9831528" y="58894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5" name="Rectangle 34"/>
          <p:cNvSpPr/>
          <p:nvPr/>
        </p:nvSpPr>
        <p:spPr bwMode="invGray">
          <a:xfrm>
            <a:off x="12113288" y="-2001"/>
            <a:ext cx="76835"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6" name="Rectangle 35"/>
          <p:cNvSpPr/>
          <p:nvPr/>
        </p:nvSpPr>
        <p:spPr bwMode="invGray">
          <a:xfrm>
            <a:off x="12059308" y="-2001"/>
            <a:ext cx="3657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7" name="Rectangle 36"/>
          <p:cNvSpPr/>
          <p:nvPr/>
        </p:nvSpPr>
        <p:spPr bwMode="invGray">
          <a:xfrm>
            <a:off x="12033904" y="-2001"/>
            <a:ext cx="12192"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8" name="Rectangle 37"/>
          <p:cNvSpPr/>
          <p:nvPr/>
        </p:nvSpPr>
        <p:spPr bwMode="invGray">
          <a:xfrm>
            <a:off x="11967231" y="-2001"/>
            <a:ext cx="36576"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9" name="Rectangle 38"/>
          <p:cNvSpPr/>
          <p:nvPr/>
        </p:nvSpPr>
        <p:spPr bwMode="invGray">
          <a:xfrm>
            <a:off x="11887569" y="380"/>
            <a:ext cx="73152"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40" name="Rectangle 39"/>
          <p:cNvSpPr/>
          <p:nvPr/>
        </p:nvSpPr>
        <p:spPr bwMode="invGray">
          <a:xfrm>
            <a:off x="11831300" y="380"/>
            <a:ext cx="12192"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2" name="Title Placeholder 21"/>
          <p:cNvSpPr>
            <a:spLocks noGrp="1"/>
          </p:cNvSpPr>
          <p:nvPr>
            <p:ph type="title"/>
          </p:nvPr>
        </p:nvSpPr>
        <p:spPr>
          <a:xfrm>
            <a:off x="609600" y="1143000"/>
            <a:ext cx="10972800" cy="1066800"/>
          </a:xfrm>
          <a:prstGeom prst="rect">
            <a:avLst/>
          </a:prstGeom>
        </p:spPr>
        <p:txBody>
          <a:bodyPr vert="horz" anchor="ctr">
            <a:normAutofit/>
          </a:bodyPr>
          <a:lstStyle/>
          <a:p>
            <a:r>
              <a:rPr kumimoji="0" lang="en-US"/>
              <a:t>Click to edit Master title style</a:t>
            </a:r>
            <a:endParaRPr kumimoji="0" lang="en-US" dirty="0"/>
          </a:p>
        </p:txBody>
      </p:sp>
      <p:sp>
        <p:nvSpPr>
          <p:cNvPr id="13" name="Text Placeholder 12"/>
          <p:cNvSpPr>
            <a:spLocks noGrp="1"/>
          </p:cNvSpPr>
          <p:nvPr>
            <p:ph type="body" idx="1"/>
          </p:nvPr>
        </p:nvSpPr>
        <p:spPr>
          <a:xfrm>
            <a:off x="609600" y="2249424"/>
            <a:ext cx="10972800" cy="4325112"/>
          </a:xfrm>
          <a:prstGeom prst="rect">
            <a:avLst/>
          </a:prstGeom>
        </p:spPr>
        <p:txBody>
          <a:bodyPr vert="horz">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2"/>
          <p:cNvSpPr>
            <a:spLocks noGrp="1"/>
          </p:cNvSpPr>
          <p:nvPr>
            <p:ph type="ftr" sz="quarter" idx="3"/>
          </p:nvPr>
        </p:nvSpPr>
        <p:spPr>
          <a:xfrm>
            <a:off x="7010400" y="612648"/>
            <a:ext cx="1767840" cy="457200"/>
          </a:xfrm>
          <a:prstGeom prst="rect">
            <a:avLst/>
          </a:prstGeom>
        </p:spPr>
        <p:txBody>
          <a:bodyPr vert="horz"/>
          <a:lstStyle>
            <a:lvl1pPr algn="r" eaLnBrk="1" latinLnBrk="0" hangingPunct="1">
              <a:defRPr kumimoji="0" sz="1100">
                <a:solidFill>
                  <a:schemeClr val="accent2">
                    <a:lumMod val="75000"/>
                  </a:schemeClr>
                </a:solidFill>
              </a:defRPr>
            </a:lvl1pPr>
          </a:lstStyle>
          <a:p>
            <a:r>
              <a:rPr lang="en-US"/>
              <a:t>myEvolv Peer Training Summit</a:t>
            </a:r>
            <a:endParaRPr lang="en-US" dirty="0"/>
          </a:p>
        </p:txBody>
      </p:sp>
      <p:sp>
        <p:nvSpPr>
          <p:cNvPr id="14" name="Date Placeholder 13"/>
          <p:cNvSpPr>
            <a:spLocks noGrp="1"/>
          </p:cNvSpPr>
          <p:nvPr>
            <p:ph type="dt" sz="half" idx="2"/>
          </p:nvPr>
        </p:nvSpPr>
        <p:spPr>
          <a:xfrm>
            <a:off x="8782048" y="612648"/>
            <a:ext cx="1276352" cy="457200"/>
          </a:xfrm>
          <a:prstGeom prst="rect">
            <a:avLst/>
          </a:prstGeom>
        </p:spPr>
        <p:txBody>
          <a:bodyPr vert="horz"/>
          <a:lstStyle>
            <a:lvl1pPr algn="l" eaLnBrk="1" latinLnBrk="0" hangingPunct="1">
              <a:defRPr kumimoji="0" sz="1100">
                <a:solidFill>
                  <a:schemeClr val="accent2">
                    <a:lumMod val="75000"/>
                  </a:schemeClr>
                </a:solidFill>
              </a:defRPr>
            </a:lvl1pPr>
          </a:lstStyle>
          <a:p>
            <a:r>
              <a:rPr lang="en-US"/>
              <a:t>11/6/2019 – 11/8/2019</a:t>
            </a:r>
            <a:endParaRPr lang="en-US" dirty="0"/>
          </a:p>
        </p:txBody>
      </p:sp>
      <p:sp>
        <p:nvSpPr>
          <p:cNvPr id="23" name="Slide Number Placeholder 22"/>
          <p:cNvSpPr>
            <a:spLocks noGrp="1"/>
          </p:cNvSpPr>
          <p:nvPr>
            <p:ph type="sldNum" sz="quarter" idx="4"/>
          </p:nvPr>
        </p:nvSpPr>
        <p:spPr>
          <a:xfrm>
            <a:off x="10899648" y="2272"/>
            <a:ext cx="1016000" cy="365760"/>
          </a:xfrm>
          <a:prstGeom prst="rect">
            <a:avLst/>
          </a:prstGeom>
        </p:spPr>
        <p:txBody>
          <a:bodyPr vert="horz" anchor="b"/>
          <a:lstStyle>
            <a:lvl1pPr algn="r" eaLnBrk="1" latinLnBrk="0" hangingPunct="1">
              <a:defRPr kumimoji="0" sz="1800">
                <a:solidFill>
                  <a:srgbClr val="FFFFFF"/>
                </a:solidFill>
              </a:defRPr>
            </a:lvl1pPr>
          </a:lstStyle>
          <a:p>
            <a:fld id="{401CF334-2D5C-4859-84A6-CA7E6E43FAEB}" type="slidenum">
              <a:rPr lang="en-US" smtClean="0"/>
              <a:t>‹#›</a:t>
            </a:fld>
            <a:endParaRPr lang="en-US" dirty="0"/>
          </a:p>
        </p:txBody>
      </p:sp>
      <p:pic>
        <p:nvPicPr>
          <p:cNvPr id="4" name="Picture 3" descr="A close up of a logo&#10;&#10;Description automatically generated">
            <a:extLst>
              <a:ext uri="{FF2B5EF4-FFF2-40B4-BE49-F238E27FC236}">
                <a16:creationId xmlns:a16="http://schemas.microsoft.com/office/drawing/2014/main" id="{179C5C12-2F51-4626-BFCF-F0B96F92FC82}"/>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226871" y="240328"/>
            <a:ext cx="906603" cy="628079"/>
          </a:xfrm>
          <a:prstGeom prst="rect">
            <a:avLst/>
          </a:prstGeom>
        </p:spPr>
      </p:pic>
    </p:spTree>
    <p:extLst>
      <p:ext uri="{BB962C8B-B14F-4D97-AF65-F5344CB8AC3E}">
        <p14:creationId xmlns:p14="http://schemas.microsoft.com/office/powerpoint/2010/main" val="213217172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lumMod val="75000"/>
          </a:schemeClr>
        </a:buClr>
        <a:buFont typeface="Georgia"/>
        <a:buChar char="•"/>
        <a:defRPr kumimoji="0" sz="2800" kern="1200">
          <a:solidFill>
            <a:schemeClr val="tx2"/>
          </a:solidFill>
          <a:latin typeface="+mn-lt"/>
          <a:ea typeface="+mn-ea"/>
          <a:cs typeface="+mn-cs"/>
        </a:defRPr>
      </a:lvl1pPr>
      <a:lvl2pPr marL="658368" indent="-246888" algn="l" rtl="0" eaLnBrk="1" latinLnBrk="0" hangingPunct="1">
        <a:spcBef>
          <a:spcPts val="300"/>
        </a:spcBef>
        <a:buClr>
          <a:schemeClr val="accent2">
            <a:lumMod val="75000"/>
          </a:schemeClr>
        </a:buClr>
        <a:buFont typeface="Georgia"/>
        <a:buChar char="▫"/>
        <a:defRPr kumimoji="0" sz="2600" kern="1200">
          <a:solidFill>
            <a:schemeClr val="tx2"/>
          </a:solidFill>
          <a:latin typeface="+mn-lt"/>
          <a:ea typeface="+mn-ea"/>
          <a:cs typeface="+mn-cs"/>
        </a:defRPr>
      </a:lvl2pPr>
      <a:lvl3pPr marL="923544" indent="-219456" algn="l" rtl="0" eaLnBrk="1" latinLnBrk="0" hangingPunct="1">
        <a:spcBef>
          <a:spcPts val="300"/>
        </a:spcBef>
        <a:buClr>
          <a:schemeClr val="accent1">
            <a:lumMod val="50000"/>
          </a:schemeClr>
        </a:buClr>
        <a:buFont typeface="Wingdings 2" panose="05020102010507070707" pitchFamily="18" charset="2"/>
        <a:buChar char=""/>
        <a:defRPr kumimoji="0" sz="2400" kern="1200">
          <a:solidFill>
            <a:schemeClr val="tx2"/>
          </a:solidFill>
          <a:latin typeface="+mn-lt"/>
          <a:ea typeface="+mn-ea"/>
          <a:cs typeface="+mn-cs"/>
        </a:defRPr>
      </a:lvl3pPr>
      <a:lvl4pPr marL="1179576" indent="-201168" algn="l" rtl="0" eaLnBrk="1" latinLnBrk="0" hangingPunct="1">
        <a:spcBef>
          <a:spcPts val="300"/>
        </a:spcBef>
        <a:buClr>
          <a:schemeClr val="accent1">
            <a:lumMod val="50000"/>
          </a:schemeClr>
        </a:buClr>
        <a:buFont typeface="Wingdings 2" panose="05020102010507070707" pitchFamily="18" charset="2"/>
        <a:buChar char=""/>
        <a:defRPr kumimoji="0" sz="2200" kern="1200">
          <a:solidFill>
            <a:schemeClr val="tx2"/>
          </a:solidFill>
          <a:latin typeface="+mn-lt"/>
          <a:ea typeface="+mn-ea"/>
          <a:cs typeface="+mn-cs"/>
        </a:defRPr>
      </a:lvl4pPr>
      <a:lvl5pPr marL="1389888" indent="-182880" algn="l" rtl="0" eaLnBrk="1" latinLnBrk="0" hangingPunct="1">
        <a:spcBef>
          <a:spcPts val="300"/>
        </a:spcBef>
        <a:buClr>
          <a:schemeClr val="accent1">
            <a:lumMod val="50000"/>
          </a:schemeClr>
        </a:buClr>
        <a:buFont typeface="Wingdings 2" panose="05020102010507070707" pitchFamily="18" charset="2"/>
        <a:buChar char=""/>
        <a:defRPr kumimoji="0" sz="2000" kern="1200">
          <a:solidFill>
            <a:schemeClr val="tx2"/>
          </a:solidFill>
          <a:latin typeface="+mn-lt"/>
          <a:ea typeface="+mn-ea"/>
          <a:cs typeface="+mn-cs"/>
        </a:defRPr>
      </a:lvl5pPr>
      <a:lvl6pPr marL="1609344" indent="-182880" algn="l" rtl="0" eaLnBrk="1" latinLnBrk="0" hangingPunct="1">
        <a:spcBef>
          <a:spcPts val="300"/>
        </a:spcBef>
        <a:buClr>
          <a:schemeClr val="accent1">
            <a:lumMod val="50000"/>
          </a:schemeClr>
        </a:buClr>
        <a:buFont typeface="Wingdings 2" panose="05020102010507070707" pitchFamily="18" charset="2"/>
        <a:buChar char=""/>
        <a:defRPr kumimoji="0" sz="1800" kern="1200">
          <a:solidFill>
            <a:schemeClr val="tx2"/>
          </a:solidFill>
          <a:latin typeface="+mn-lt"/>
          <a:ea typeface="+mn-ea"/>
          <a:cs typeface="+mn-cs"/>
        </a:defRPr>
      </a:lvl6pPr>
      <a:lvl7pPr marL="1828800" indent="-182880" algn="l" rtl="0" eaLnBrk="1" latinLnBrk="0" hangingPunct="1">
        <a:spcBef>
          <a:spcPts val="300"/>
        </a:spcBef>
        <a:buClr>
          <a:schemeClr val="accent1">
            <a:lumMod val="50000"/>
          </a:schemeClr>
        </a:buClr>
        <a:buFont typeface="Wingdings 2" panose="05020102010507070707" pitchFamily="18" charset="2"/>
        <a:buChar char=""/>
        <a:defRPr kumimoji="0" sz="1600" kern="1200">
          <a:solidFill>
            <a:schemeClr val="tx2"/>
          </a:solidFill>
          <a:latin typeface="+mn-lt"/>
          <a:ea typeface="+mn-ea"/>
          <a:cs typeface="+mn-cs"/>
        </a:defRPr>
      </a:lvl7pPr>
      <a:lvl8pPr marL="2029968" indent="-182880" algn="l" rtl="0" eaLnBrk="1" latinLnBrk="0" hangingPunct="1">
        <a:spcBef>
          <a:spcPts val="300"/>
        </a:spcBef>
        <a:buClr>
          <a:schemeClr val="accent1">
            <a:lumMod val="50000"/>
          </a:schemeClr>
        </a:buClr>
        <a:buFont typeface="Wingdings 2" panose="05020102010507070707" pitchFamily="18" charset="2"/>
        <a:buChar char=""/>
        <a:defRPr kumimoji="0" sz="1500" kern="1200">
          <a:solidFill>
            <a:schemeClr val="tx2"/>
          </a:solidFill>
          <a:latin typeface="+mn-lt"/>
          <a:ea typeface="+mn-ea"/>
          <a:cs typeface="+mn-cs"/>
        </a:defRPr>
      </a:lvl8pPr>
      <a:lvl9pPr marL="2240280" indent="-182880" algn="l" rtl="0" eaLnBrk="1" latinLnBrk="0" hangingPunct="1">
        <a:spcBef>
          <a:spcPts val="300"/>
        </a:spcBef>
        <a:buClr>
          <a:schemeClr val="accent1">
            <a:lumMod val="50000"/>
          </a:schemeClr>
        </a:buClr>
        <a:buFont typeface="Wingdings 2" panose="05020102010507070707" pitchFamily="18" charset="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orient="horz" pos="4152"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4.xml"/><Relationship Id="rId1" Type="http://schemas.openxmlformats.org/officeDocument/2006/relationships/tags" Target="../tags/tag15.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4.xml"/><Relationship Id="rId1" Type="http://schemas.openxmlformats.org/officeDocument/2006/relationships/tags" Target="../tags/tag16.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4.xml"/><Relationship Id="rId1" Type="http://schemas.openxmlformats.org/officeDocument/2006/relationships/tags" Target="../tags/tag17.xml"/><Relationship Id="rId4" Type="http://schemas.openxmlformats.org/officeDocument/2006/relationships/image" Target="../media/image10.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4.xml"/><Relationship Id="rId1" Type="http://schemas.openxmlformats.org/officeDocument/2006/relationships/tags" Target="../tags/tag20.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4.xml"/><Relationship Id="rId1" Type="http://schemas.openxmlformats.org/officeDocument/2006/relationships/tags" Target="../tags/tag21.xml"/><Relationship Id="rId4" Type="http://schemas.openxmlformats.org/officeDocument/2006/relationships/image" Target="../media/image14.pn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4.xml"/><Relationship Id="rId1" Type="http://schemas.openxmlformats.org/officeDocument/2006/relationships/tags" Target="../tags/tag22.xml"/><Relationship Id="rId4" Type="http://schemas.openxmlformats.org/officeDocument/2006/relationships/image" Target="../media/image15.pn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4.xml"/><Relationship Id="rId1" Type="http://schemas.openxmlformats.org/officeDocument/2006/relationships/tags" Target="../tags/tag23.xml"/><Relationship Id="rId5" Type="http://schemas.openxmlformats.org/officeDocument/2006/relationships/image" Target="../media/image17.png"/><Relationship Id="rId4" Type="http://schemas.openxmlformats.org/officeDocument/2006/relationships/image" Target="../media/image16.pn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4.xml"/><Relationship Id="rId1" Type="http://schemas.openxmlformats.org/officeDocument/2006/relationships/tags" Target="../tags/tag24.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4.xml"/><Relationship Id="rId1" Type="http://schemas.openxmlformats.org/officeDocument/2006/relationships/tags" Target="../tags/tag25.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4.xml"/><Relationship Id="rId1" Type="http://schemas.openxmlformats.org/officeDocument/2006/relationships/tags" Target="../tags/tag27.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6401" y="1365427"/>
            <a:ext cx="11277600" cy="1470025"/>
          </a:xfrm>
        </p:spPr>
        <p:txBody>
          <a:bodyPr/>
          <a:lstStyle/>
          <a:p>
            <a:r>
              <a:rPr lang="en-US" dirty="0"/>
              <a:t>Workflows-How to Make them Work!</a:t>
            </a:r>
          </a:p>
        </p:txBody>
      </p:sp>
      <p:sp>
        <p:nvSpPr>
          <p:cNvPr id="3" name="Subtitle 2"/>
          <p:cNvSpPr>
            <a:spLocks noGrp="1"/>
          </p:cNvSpPr>
          <p:nvPr>
            <p:ph type="subTitle" idx="1"/>
          </p:nvPr>
        </p:nvSpPr>
        <p:spPr>
          <a:xfrm>
            <a:off x="1" y="4446741"/>
            <a:ext cx="12090400" cy="2411260"/>
          </a:xfrm>
        </p:spPr>
        <p:txBody>
          <a:bodyPr>
            <a:normAutofit fontScale="92500" lnSpcReduction="20000"/>
          </a:bodyPr>
          <a:lstStyle/>
          <a:p>
            <a:r>
              <a:rPr lang="en-US" dirty="0"/>
              <a:t>Presented by</a:t>
            </a:r>
          </a:p>
          <a:p>
            <a:endParaRPr lang="en-US" dirty="0"/>
          </a:p>
          <a:p>
            <a:r>
              <a:rPr lang="en-US" dirty="0" err="1"/>
              <a:t>Trisch</a:t>
            </a:r>
            <a:r>
              <a:rPr lang="en-US" dirty="0"/>
              <a:t> Edmonds, </a:t>
            </a:r>
            <a:r>
              <a:rPr lang="en-US" dirty="0" err="1"/>
              <a:t>MSW</a:t>
            </a:r>
            <a:r>
              <a:rPr lang="en-US" dirty="0"/>
              <a:t> </a:t>
            </a:r>
            <a:r>
              <a:rPr lang="en-US" dirty="0" err="1"/>
              <a:t>LSW</a:t>
            </a:r>
            <a:r>
              <a:rPr lang="en-US" dirty="0"/>
              <a:t>			Natalie Thomas, </a:t>
            </a:r>
            <a:r>
              <a:rPr lang="en-US" dirty="0" err="1"/>
              <a:t>LCSW</a:t>
            </a:r>
            <a:endParaRPr lang="en-US" dirty="0"/>
          </a:p>
          <a:p>
            <a:r>
              <a:rPr lang="en-US" dirty="0"/>
              <a:t>Director of Social Service Informatics        	Associate Director of </a:t>
            </a:r>
            <a:r>
              <a:rPr lang="en-US" dirty="0" err="1"/>
              <a:t>CQI</a:t>
            </a:r>
            <a:r>
              <a:rPr lang="en-US" dirty="0"/>
              <a:t>/</a:t>
            </a:r>
            <a:r>
              <a:rPr lang="en-US" dirty="0" err="1"/>
              <a:t>EHR</a:t>
            </a:r>
            <a:r>
              <a:rPr lang="en-US" dirty="0"/>
              <a:t> Administrator</a:t>
            </a:r>
          </a:p>
          <a:p>
            <a:r>
              <a:rPr lang="en-US" dirty="0"/>
              <a:t>The Bair Foundation				Spurwink</a:t>
            </a:r>
          </a:p>
          <a:p>
            <a:endParaRPr lang="en-US" dirty="0"/>
          </a:p>
          <a:p>
            <a:r>
              <a:rPr lang="en-US" dirty="0"/>
              <a:t>					</a:t>
            </a:r>
          </a:p>
        </p:txBody>
      </p:sp>
      <p:sp>
        <p:nvSpPr>
          <p:cNvPr id="4" name="Footer Placeholder 3">
            <a:extLst>
              <a:ext uri="{FF2B5EF4-FFF2-40B4-BE49-F238E27FC236}">
                <a16:creationId xmlns:a16="http://schemas.microsoft.com/office/drawing/2014/main" id="{C960AA34-8E59-4511-8E01-6D10053E855A}"/>
              </a:ext>
            </a:extLst>
          </p:cNvPr>
          <p:cNvSpPr>
            <a:spLocks noGrp="1"/>
          </p:cNvSpPr>
          <p:nvPr>
            <p:ph type="ftr" sz="quarter" idx="11"/>
          </p:nvPr>
        </p:nvSpPr>
        <p:spPr>
          <a:xfrm>
            <a:off x="8662114" y="4352715"/>
            <a:ext cx="3428286" cy="882270"/>
          </a:xfrm>
        </p:spPr>
        <p:txBody>
          <a:bodyPr/>
          <a:lstStyle/>
          <a:p>
            <a:r>
              <a:rPr lang="en-US" dirty="0"/>
              <a:t>myEvolv Peer Training Summit</a:t>
            </a:r>
          </a:p>
          <a:p>
            <a:r>
              <a:rPr lang="en-US" dirty="0"/>
              <a:t>November 6 to November 8, 2019</a:t>
            </a:r>
          </a:p>
        </p:txBody>
      </p:sp>
      <p:sp>
        <p:nvSpPr>
          <p:cNvPr id="5" name="Slide Number Placeholder 4">
            <a:extLst>
              <a:ext uri="{FF2B5EF4-FFF2-40B4-BE49-F238E27FC236}">
                <a16:creationId xmlns:a16="http://schemas.microsoft.com/office/drawing/2014/main" id="{B3A20162-48DC-4C27-AC76-A7EF35F89618}"/>
              </a:ext>
            </a:extLst>
          </p:cNvPr>
          <p:cNvSpPr>
            <a:spLocks noGrp="1"/>
          </p:cNvSpPr>
          <p:nvPr>
            <p:ph type="sldNum" sz="quarter" idx="12"/>
          </p:nvPr>
        </p:nvSpPr>
        <p:spPr/>
        <p:txBody>
          <a:bodyPr/>
          <a:lstStyle/>
          <a:p>
            <a:fld id="{401CF334-2D5C-4859-84A6-CA7E6E43FAEB}" type="slidenum">
              <a:rPr lang="en-US" smtClean="0"/>
              <a:t>1</a:t>
            </a:fld>
            <a:endParaRPr lang="en-US" dirty="0"/>
          </a:p>
        </p:txBody>
      </p:sp>
    </p:spTree>
    <p:custDataLst>
      <p:tags r:id="rId1"/>
    </p:custDataLst>
    <p:extLst>
      <p:ext uri="{BB962C8B-B14F-4D97-AF65-F5344CB8AC3E}">
        <p14:creationId xmlns:p14="http://schemas.microsoft.com/office/powerpoint/2010/main" val="4122657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a:t>Before Starting-Understand Your Agency’s Need</a:t>
            </a:r>
          </a:p>
        </p:txBody>
      </p:sp>
      <p:sp>
        <p:nvSpPr>
          <p:cNvPr id="6" name="Text Placeholder 5"/>
          <p:cNvSpPr>
            <a:spLocks noGrp="1"/>
          </p:cNvSpPr>
          <p:nvPr>
            <p:ph sz="half" idx="1"/>
          </p:nvPr>
        </p:nvSpPr>
        <p:spPr>
          <a:xfrm>
            <a:off x="609600" y="2249425"/>
            <a:ext cx="10662138" cy="4341875"/>
          </a:xfrm>
        </p:spPr>
        <p:txBody>
          <a:bodyPr/>
          <a:lstStyle/>
          <a:p>
            <a:r>
              <a:rPr lang="en-US" dirty="0"/>
              <a:t>Who is the task for? </a:t>
            </a:r>
          </a:p>
          <a:p>
            <a:pPr lvl="1"/>
            <a:r>
              <a:rPr lang="en-US" sz="2000" dirty="0"/>
              <a:t>Tasks (events) can be scheduled for active or inactive clients, referrals, foster homes, foster home applicants, family cases and staff. Examples:</a:t>
            </a:r>
          </a:p>
          <a:p>
            <a:pPr lvl="2"/>
            <a:r>
              <a:rPr lang="en-US" dirty="0"/>
              <a:t>Active- </a:t>
            </a:r>
            <a:r>
              <a:rPr lang="en-US" dirty="0" err="1"/>
              <a:t>Tx</a:t>
            </a:r>
            <a:r>
              <a:rPr lang="en-US" dirty="0"/>
              <a:t> plan due within ‘x’ days of enrollment</a:t>
            </a:r>
          </a:p>
          <a:p>
            <a:pPr lvl="2"/>
            <a:r>
              <a:rPr lang="en-US" dirty="0"/>
              <a:t>Inactive- Post Discharge Follow up</a:t>
            </a:r>
          </a:p>
          <a:p>
            <a:pPr lvl="2"/>
            <a:r>
              <a:rPr lang="en-US" dirty="0"/>
              <a:t>Referrals-Assessment to determine appropriate treatment/program</a:t>
            </a:r>
          </a:p>
          <a:p>
            <a:pPr lvl="2"/>
            <a:r>
              <a:rPr lang="en-US" dirty="0"/>
              <a:t>Foster homes-Profile assessments, on-site visits</a:t>
            </a:r>
          </a:p>
          <a:p>
            <a:pPr lvl="2"/>
            <a:r>
              <a:rPr lang="en-US" dirty="0"/>
              <a:t>Staff- Required annual trainings</a:t>
            </a:r>
          </a:p>
          <a:p>
            <a:r>
              <a:rPr lang="en-US" dirty="0"/>
              <a:t>Who is responsible?</a:t>
            </a:r>
          </a:p>
          <a:p>
            <a:pPr lvl="1"/>
            <a:r>
              <a:rPr lang="en-US" dirty="0"/>
              <a:t>Specific worker, worker role or type of assignment to client or group</a:t>
            </a:r>
          </a:p>
          <a:p>
            <a:r>
              <a:rPr lang="en-US" dirty="0"/>
              <a:t>What is being scheduled?</a:t>
            </a:r>
          </a:p>
          <a:p>
            <a:pPr lvl="1"/>
            <a:r>
              <a:rPr lang="en-US" dirty="0"/>
              <a:t>Any event flagged as “can be scheduled” in Event Set up is available for scheduling</a:t>
            </a:r>
          </a:p>
          <a:p>
            <a:endParaRPr lang="en-US" dirty="0"/>
          </a:p>
        </p:txBody>
      </p:sp>
      <p:sp>
        <p:nvSpPr>
          <p:cNvPr id="2" name="Footer Placeholder 1">
            <a:extLst>
              <a:ext uri="{FF2B5EF4-FFF2-40B4-BE49-F238E27FC236}">
                <a16:creationId xmlns:a16="http://schemas.microsoft.com/office/drawing/2014/main" id="{E25A68DC-5E20-41FE-9C6E-029FED8D46DB}"/>
              </a:ext>
            </a:extLst>
          </p:cNvPr>
          <p:cNvSpPr>
            <a:spLocks noGrp="1"/>
          </p:cNvSpPr>
          <p:nvPr>
            <p:ph type="ftr" sz="quarter" idx="11"/>
          </p:nvPr>
        </p:nvSpPr>
        <p:spPr/>
        <p:txBody>
          <a:bodyPr/>
          <a:lstStyle/>
          <a:p>
            <a:r>
              <a:rPr lang="en-US"/>
              <a:t>myEvolv Peer Training Summit</a:t>
            </a:r>
            <a:endParaRPr lang="en-US" dirty="0"/>
          </a:p>
        </p:txBody>
      </p:sp>
      <p:sp>
        <p:nvSpPr>
          <p:cNvPr id="4" name="Slide Number Placeholder 3">
            <a:extLst>
              <a:ext uri="{FF2B5EF4-FFF2-40B4-BE49-F238E27FC236}">
                <a16:creationId xmlns:a16="http://schemas.microsoft.com/office/drawing/2014/main" id="{E94F442E-B276-4F07-851C-C95BC3C2A162}"/>
              </a:ext>
            </a:extLst>
          </p:cNvPr>
          <p:cNvSpPr>
            <a:spLocks noGrp="1"/>
          </p:cNvSpPr>
          <p:nvPr>
            <p:ph type="sldNum" sz="quarter" idx="12"/>
          </p:nvPr>
        </p:nvSpPr>
        <p:spPr/>
        <p:txBody>
          <a:bodyPr/>
          <a:lstStyle/>
          <a:p>
            <a:fld id="{401CF334-2D5C-4859-84A6-CA7E6E43FAEB}" type="slidenum">
              <a:rPr lang="en-US" smtClean="0"/>
              <a:t>10</a:t>
            </a:fld>
            <a:endParaRPr lang="en-US" dirty="0"/>
          </a:p>
        </p:txBody>
      </p:sp>
    </p:spTree>
    <p:custDataLst>
      <p:tags r:id="rId1"/>
    </p:custDataLst>
    <p:extLst>
      <p:ext uri="{BB962C8B-B14F-4D97-AF65-F5344CB8AC3E}">
        <p14:creationId xmlns:p14="http://schemas.microsoft.com/office/powerpoint/2010/main" val="42370393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&amp; Understanding Need of your Agency</a:t>
            </a:r>
          </a:p>
        </p:txBody>
      </p:sp>
      <p:sp>
        <p:nvSpPr>
          <p:cNvPr id="3" name="Content Placeholder 2"/>
          <p:cNvSpPr>
            <a:spLocks noGrp="1"/>
          </p:cNvSpPr>
          <p:nvPr>
            <p:ph idx="1"/>
          </p:nvPr>
        </p:nvSpPr>
        <p:spPr/>
        <p:txBody>
          <a:bodyPr/>
          <a:lstStyle/>
          <a:p>
            <a:pPr lvl="0"/>
            <a:r>
              <a:rPr lang="en-US" b="1" dirty="0"/>
              <a:t>When is the task due?</a:t>
            </a:r>
            <a:endParaRPr lang="en-US" dirty="0"/>
          </a:p>
          <a:p>
            <a:pPr lvl="1"/>
            <a:r>
              <a:rPr lang="en-US" dirty="0"/>
              <a:t>Events are scheduled based upon triggers.  </a:t>
            </a:r>
          </a:p>
          <a:p>
            <a:pPr lvl="1"/>
            <a:r>
              <a:rPr lang="en-US" dirty="0"/>
              <a:t>These triggers can be any event in </a:t>
            </a:r>
            <a:r>
              <a:rPr lang="en-US" dirty="0" err="1"/>
              <a:t>MyEvolv</a:t>
            </a:r>
            <a:r>
              <a:rPr lang="en-US" dirty="0"/>
              <a:t>.  </a:t>
            </a:r>
          </a:p>
          <a:p>
            <a:pPr lvl="1"/>
            <a:r>
              <a:rPr lang="en-US" dirty="0"/>
              <a:t>Non-event data such as birthday or case initiation date can also serve as triggers for scheduling.  </a:t>
            </a:r>
          </a:p>
          <a:p>
            <a:pPr lvl="1"/>
            <a:r>
              <a:rPr lang="en-US" dirty="0"/>
              <a:t>Events can be scheduled any number of days, weeks, months, or years from the trigger date.  </a:t>
            </a:r>
          </a:p>
          <a:p>
            <a:pPr lvl="1"/>
            <a:r>
              <a:rPr lang="en-US" dirty="0"/>
              <a:t>Events can also be recurring, for example, every 2 weeks after the enrollment date.</a:t>
            </a:r>
          </a:p>
          <a:p>
            <a:endParaRPr lang="en-US" dirty="0"/>
          </a:p>
        </p:txBody>
      </p:sp>
      <p:sp>
        <p:nvSpPr>
          <p:cNvPr id="4" name="Footer Placeholder 3">
            <a:extLst>
              <a:ext uri="{FF2B5EF4-FFF2-40B4-BE49-F238E27FC236}">
                <a16:creationId xmlns:a16="http://schemas.microsoft.com/office/drawing/2014/main" id="{349C1BCB-1067-4602-9545-14685EEF9839}"/>
              </a:ext>
            </a:extLst>
          </p:cNvPr>
          <p:cNvSpPr>
            <a:spLocks noGrp="1"/>
          </p:cNvSpPr>
          <p:nvPr>
            <p:ph type="ftr" sz="quarter" idx="11"/>
          </p:nvPr>
        </p:nvSpPr>
        <p:spPr/>
        <p:txBody>
          <a:bodyPr/>
          <a:lstStyle/>
          <a:p>
            <a:r>
              <a:rPr lang="en-US"/>
              <a:t>myEvolv Peer Training Summit</a:t>
            </a:r>
            <a:endParaRPr lang="en-US" dirty="0"/>
          </a:p>
        </p:txBody>
      </p:sp>
      <p:sp>
        <p:nvSpPr>
          <p:cNvPr id="5" name="Slide Number Placeholder 4">
            <a:extLst>
              <a:ext uri="{FF2B5EF4-FFF2-40B4-BE49-F238E27FC236}">
                <a16:creationId xmlns:a16="http://schemas.microsoft.com/office/drawing/2014/main" id="{FE2EE49C-D0CD-401E-8A05-674F4B808831}"/>
              </a:ext>
            </a:extLst>
          </p:cNvPr>
          <p:cNvSpPr>
            <a:spLocks noGrp="1"/>
          </p:cNvSpPr>
          <p:nvPr>
            <p:ph type="sldNum" sz="quarter" idx="12"/>
          </p:nvPr>
        </p:nvSpPr>
        <p:spPr/>
        <p:txBody>
          <a:bodyPr/>
          <a:lstStyle/>
          <a:p>
            <a:fld id="{0CF0F41A-7C67-4585-8868-04259A0B2400}" type="slidenum">
              <a:rPr lang="en-US" smtClean="0"/>
              <a:pPr/>
              <a:t>11</a:t>
            </a:fld>
            <a:endParaRPr lang="en-US" dirty="0"/>
          </a:p>
        </p:txBody>
      </p:sp>
    </p:spTree>
    <p:custDataLst>
      <p:tags r:id="rId1"/>
    </p:custDataLst>
    <p:extLst>
      <p:ext uri="{BB962C8B-B14F-4D97-AF65-F5344CB8AC3E}">
        <p14:creationId xmlns:p14="http://schemas.microsoft.com/office/powerpoint/2010/main" val="3514341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93434"/>
            <a:ext cx="10972800" cy="1066800"/>
          </a:xfrm>
        </p:spPr>
        <p:txBody>
          <a:bodyPr/>
          <a:lstStyle/>
          <a:p>
            <a:r>
              <a:rPr lang="en-US" dirty="0"/>
              <a:t>Overview of Workflow Components</a:t>
            </a:r>
          </a:p>
        </p:txBody>
      </p:sp>
      <p:sp>
        <p:nvSpPr>
          <p:cNvPr id="3" name="Content Placeholder 2"/>
          <p:cNvSpPr>
            <a:spLocks noGrp="1"/>
          </p:cNvSpPr>
          <p:nvPr>
            <p:ph idx="1"/>
          </p:nvPr>
        </p:nvSpPr>
        <p:spPr>
          <a:xfrm>
            <a:off x="609600" y="2232167"/>
            <a:ext cx="10972800" cy="4492102"/>
          </a:xfrm>
        </p:spPr>
        <p:txBody>
          <a:bodyPr>
            <a:normAutofit/>
          </a:bodyPr>
          <a:lstStyle/>
          <a:p>
            <a:pPr marL="109728" indent="0">
              <a:buNone/>
            </a:pPr>
            <a:r>
              <a:rPr lang="en-US" dirty="0"/>
              <a:t>			</a:t>
            </a:r>
            <a:r>
              <a:rPr lang="en-US" sz="2400" dirty="0"/>
              <a:t>No functional impact-categories for organization</a:t>
            </a:r>
          </a:p>
          <a:p>
            <a:pPr marL="109728" indent="0">
              <a:buNone/>
            </a:pPr>
            <a:endParaRPr lang="en-US" dirty="0"/>
          </a:p>
          <a:p>
            <a:pPr marL="109728" indent="0">
              <a:buNone/>
            </a:pPr>
            <a:r>
              <a:rPr lang="en-US" dirty="0"/>
              <a:t>			</a:t>
            </a:r>
            <a:r>
              <a:rPr lang="en-US" sz="2400" dirty="0"/>
              <a:t>Defines who the rule applies to/doesn’t apply to</a:t>
            </a:r>
            <a:r>
              <a:rPr lang="en-US" dirty="0"/>
              <a:t>	</a:t>
            </a:r>
          </a:p>
          <a:p>
            <a:pPr marL="109728" indent="0">
              <a:buNone/>
            </a:pPr>
            <a:endParaRPr lang="en-US" dirty="0"/>
          </a:p>
          <a:p>
            <a:pPr marL="109728" indent="0">
              <a:buNone/>
            </a:pPr>
            <a:r>
              <a:rPr lang="en-US" dirty="0"/>
              <a:t>			</a:t>
            </a:r>
            <a:r>
              <a:rPr lang="en-US" sz="2400" dirty="0"/>
              <a:t>What “sets it off”. </a:t>
            </a:r>
          </a:p>
          <a:p>
            <a:pPr marL="109728" indent="0">
              <a:buNone/>
            </a:pPr>
            <a:r>
              <a:rPr lang="en-US" sz="2400" dirty="0"/>
              <a:t>			</a:t>
            </a:r>
          </a:p>
          <a:p>
            <a:pPr marL="109728" indent="0">
              <a:buNone/>
            </a:pPr>
            <a:r>
              <a:rPr lang="en-US" sz="2400" dirty="0"/>
              <a:t>			Actual task being scheduled/who it is assigned to</a:t>
            </a:r>
          </a:p>
          <a:p>
            <a:pPr marL="109728" indent="0">
              <a:buNone/>
            </a:pPr>
            <a:r>
              <a:rPr lang="en-US" sz="2400" dirty="0"/>
              <a:t>			</a:t>
            </a:r>
          </a:p>
          <a:p>
            <a:pPr marL="109728" indent="0">
              <a:buNone/>
            </a:pPr>
            <a:r>
              <a:rPr lang="en-US" sz="2400" dirty="0"/>
              <a:t>			Defines when scheduled event will be due, recurrence patterns, 			compliance interval, additional age based filtering.</a:t>
            </a:r>
            <a:endParaRPr lang="en-US" dirty="0"/>
          </a:p>
        </p:txBody>
      </p:sp>
      <p:sp>
        <p:nvSpPr>
          <p:cNvPr id="4" name="Footer Placeholder 3"/>
          <p:cNvSpPr>
            <a:spLocks noGrp="1"/>
          </p:cNvSpPr>
          <p:nvPr>
            <p:ph type="ftr" sz="quarter" idx="11"/>
          </p:nvPr>
        </p:nvSpPr>
        <p:spPr/>
        <p:txBody>
          <a:bodyPr/>
          <a:lstStyle/>
          <a:p>
            <a:r>
              <a:rPr lang="en-US"/>
              <a:t>myEvolv Peer Training Summit</a:t>
            </a:r>
            <a:endParaRPr lang="en-US" dirty="0"/>
          </a:p>
        </p:txBody>
      </p:sp>
      <p:sp>
        <p:nvSpPr>
          <p:cNvPr id="5" name="Slide Number Placeholder 4"/>
          <p:cNvSpPr>
            <a:spLocks noGrp="1"/>
          </p:cNvSpPr>
          <p:nvPr>
            <p:ph type="sldNum" sz="quarter" idx="12"/>
          </p:nvPr>
        </p:nvSpPr>
        <p:spPr/>
        <p:txBody>
          <a:bodyPr/>
          <a:lstStyle/>
          <a:p>
            <a:fld id="{0CF0F41A-7C67-4585-8868-04259A0B2400}" type="slidenum">
              <a:rPr lang="en-US" smtClean="0"/>
              <a:pPr/>
              <a:t>12</a:t>
            </a:fld>
            <a:endParaRPr lang="en-US" dirty="0"/>
          </a:p>
        </p:txBody>
      </p:sp>
      <p:sp>
        <p:nvSpPr>
          <p:cNvPr id="7" name="Rectangle 6"/>
          <p:cNvSpPr/>
          <p:nvPr/>
        </p:nvSpPr>
        <p:spPr>
          <a:xfrm>
            <a:off x="850067" y="2249424"/>
            <a:ext cx="2222917" cy="6075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Workflow (Header)</a:t>
            </a:r>
          </a:p>
        </p:txBody>
      </p:sp>
      <p:sp>
        <p:nvSpPr>
          <p:cNvPr id="9" name="Rectangle 8"/>
          <p:cNvSpPr/>
          <p:nvPr/>
        </p:nvSpPr>
        <p:spPr>
          <a:xfrm>
            <a:off x="850067" y="3169436"/>
            <a:ext cx="2222917" cy="5681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Qualifier(s)</a:t>
            </a:r>
          </a:p>
        </p:txBody>
      </p:sp>
      <p:cxnSp>
        <p:nvCxnSpPr>
          <p:cNvPr id="11" name="Straight Connector 10"/>
          <p:cNvCxnSpPr/>
          <p:nvPr/>
        </p:nvCxnSpPr>
        <p:spPr>
          <a:xfrm>
            <a:off x="2034889" y="2801296"/>
            <a:ext cx="0" cy="430163"/>
          </a:xfrm>
          <a:prstGeom prst="line">
            <a:avLst/>
          </a:prstGeom>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850066" y="4050039"/>
            <a:ext cx="2222918" cy="5854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Triggers</a:t>
            </a:r>
          </a:p>
        </p:txBody>
      </p:sp>
      <p:sp>
        <p:nvSpPr>
          <p:cNvPr id="14" name="Rectangle 13"/>
          <p:cNvSpPr/>
          <p:nvPr/>
        </p:nvSpPr>
        <p:spPr>
          <a:xfrm>
            <a:off x="850066" y="4908271"/>
            <a:ext cx="2222918" cy="5824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Event</a:t>
            </a:r>
          </a:p>
        </p:txBody>
      </p:sp>
      <p:sp>
        <p:nvSpPr>
          <p:cNvPr id="15" name="Rectangle 14"/>
          <p:cNvSpPr/>
          <p:nvPr/>
        </p:nvSpPr>
        <p:spPr>
          <a:xfrm>
            <a:off x="850066" y="5782101"/>
            <a:ext cx="2222918" cy="5824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Schedule</a:t>
            </a:r>
          </a:p>
        </p:txBody>
      </p:sp>
      <p:cxnSp>
        <p:nvCxnSpPr>
          <p:cNvPr id="18" name="Straight Connector 17"/>
          <p:cNvCxnSpPr/>
          <p:nvPr/>
        </p:nvCxnSpPr>
        <p:spPr>
          <a:xfrm flipH="1">
            <a:off x="2019299" y="3670400"/>
            <a:ext cx="1" cy="579273"/>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2019298" y="4532668"/>
            <a:ext cx="15591" cy="70901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2019298" y="5284547"/>
            <a:ext cx="1" cy="579273"/>
          </a:xfrm>
          <a:prstGeom prst="line">
            <a:avLst/>
          </a:prstGeom>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938215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93532"/>
            <a:ext cx="10972800" cy="914400"/>
          </a:xfrm>
        </p:spPr>
        <p:txBody>
          <a:bodyPr/>
          <a:lstStyle/>
          <a:p>
            <a:r>
              <a:rPr lang="en-US" dirty="0"/>
              <a:t>Initial Event Triggers vs Ongoing Triggers</a:t>
            </a:r>
          </a:p>
        </p:txBody>
      </p:sp>
      <p:sp>
        <p:nvSpPr>
          <p:cNvPr id="3" name="Content Placeholder 2"/>
          <p:cNvSpPr>
            <a:spLocks noGrp="1"/>
          </p:cNvSpPr>
          <p:nvPr>
            <p:ph idx="1"/>
          </p:nvPr>
        </p:nvSpPr>
        <p:spPr>
          <a:xfrm>
            <a:off x="609600" y="1907932"/>
            <a:ext cx="10972800" cy="4666604"/>
          </a:xfrm>
        </p:spPr>
        <p:txBody>
          <a:bodyPr>
            <a:normAutofit/>
          </a:bodyPr>
          <a:lstStyle/>
          <a:p>
            <a:r>
              <a:rPr lang="en-US" b="1" dirty="0"/>
              <a:t>Initial Event Trigger</a:t>
            </a:r>
          </a:p>
          <a:p>
            <a:pPr lvl="1"/>
            <a:r>
              <a:rPr lang="en-US" dirty="0"/>
              <a:t>Scheduled immediately after a person/group qualifies for a rule.  </a:t>
            </a:r>
          </a:p>
          <a:p>
            <a:pPr lvl="1"/>
            <a:r>
              <a:rPr lang="en-US" dirty="0"/>
              <a:t>For example, if a rule dictates that a client enrolled in program X must get a physical exam, the physical exam would be scheduled and flagged as initial without checking for previous existence of the scheduled physical exam. </a:t>
            </a:r>
          </a:p>
          <a:p>
            <a:r>
              <a:rPr lang="en-US" b="1" dirty="0"/>
              <a:t>Ongoing Trigger</a:t>
            </a:r>
          </a:p>
          <a:p>
            <a:pPr lvl="1"/>
            <a:r>
              <a:rPr lang="en-US" dirty="0"/>
              <a:t>Tasks are scheduled in such a way as to keep one-on-hand.  </a:t>
            </a:r>
          </a:p>
          <a:p>
            <a:pPr lvl="1"/>
            <a:r>
              <a:rPr lang="en-US" dirty="0"/>
              <a:t>For example, if a rule dictates that a client must receive a review of their treatment plan every 6 months, a new treatment plan task will be scheduled 6 months following the completion of the previous one. </a:t>
            </a:r>
          </a:p>
          <a:p>
            <a:pPr marL="109728" indent="0">
              <a:buNone/>
            </a:pPr>
            <a:endParaRPr lang="en-US" b="1" dirty="0"/>
          </a:p>
        </p:txBody>
      </p:sp>
      <p:sp>
        <p:nvSpPr>
          <p:cNvPr id="4" name="Footer Placeholder 3"/>
          <p:cNvSpPr>
            <a:spLocks noGrp="1"/>
          </p:cNvSpPr>
          <p:nvPr>
            <p:ph type="ftr" sz="quarter" idx="11"/>
          </p:nvPr>
        </p:nvSpPr>
        <p:spPr/>
        <p:txBody>
          <a:bodyPr/>
          <a:lstStyle/>
          <a:p>
            <a:r>
              <a:rPr lang="en-US"/>
              <a:t>myEvolv Peer Training Summit</a:t>
            </a:r>
            <a:endParaRPr lang="en-US" dirty="0"/>
          </a:p>
        </p:txBody>
      </p:sp>
      <p:sp>
        <p:nvSpPr>
          <p:cNvPr id="5" name="Slide Number Placeholder 4"/>
          <p:cNvSpPr>
            <a:spLocks noGrp="1"/>
          </p:cNvSpPr>
          <p:nvPr>
            <p:ph type="sldNum" sz="quarter" idx="12"/>
          </p:nvPr>
        </p:nvSpPr>
        <p:spPr/>
        <p:txBody>
          <a:bodyPr/>
          <a:lstStyle/>
          <a:p>
            <a:fld id="{0CF0F41A-7C67-4585-8868-04259A0B2400}" type="slidenum">
              <a:rPr lang="en-US" smtClean="0"/>
              <a:pPr/>
              <a:t>13</a:t>
            </a:fld>
            <a:endParaRPr lang="en-US" dirty="0"/>
          </a:p>
        </p:txBody>
      </p:sp>
    </p:spTree>
    <p:custDataLst>
      <p:tags r:id="rId1"/>
    </p:custDataLst>
    <p:extLst>
      <p:ext uri="{BB962C8B-B14F-4D97-AF65-F5344CB8AC3E}">
        <p14:creationId xmlns:p14="http://schemas.microsoft.com/office/powerpoint/2010/main" val="2594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Agency Examples:  Birthday Trigger</a:t>
            </a:r>
          </a:p>
        </p:txBody>
      </p:sp>
      <p:sp>
        <p:nvSpPr>
          <p:cNvPr id="4" name="Text Placeholder 3"/>
          <p:cNvSpPr>
            <a:spLocks noGrp="1"/>
          </p:cNvSpPr>
          <p:nvPr>
            <p:ph sz="half" idx="1"/>
          </p:nvPr>
        </p:nvSpPr>
        <p:spPr>
          <a:xfrm>
            <a:off x="609600" y="2249425"/>
            <a:ext cx="3698631" cy="3764513"/>
          </a:xfrm>
        </p:spPr>
        <p:txBody>
          <a:bodyPr/>
          <a:lstStyle/>
          <a:p>
            <a:r>
              <a:rPr lang="en-US" dirty="0"/>
              <a:t>What does Birthday Trigger mean?</a:t>
            </a:r>
          </a:p>
          <a:p>
            <a:r>
              <a:rPr lang="en-US" dirty="0"/>
              <a:t>Client Services that are required when a child turns a certain age.</a:t>
            </a:r>
          </a:p>
          <a:p>
            <a:r>
              <a:rPr lang="en-US" dirty="0"/>
              <a:t>Unique – only trigger that is not an “event” in  </a:t>
            </a:r>
            <a:r>
              <a:rPr lang="en-US" dirty="0" err="1"/>
              <a:t>myEvolv</a:t>
            </a:r>
            <a:r>
              <a:rPr lang="en-US" dirty="0"/>
              <a:t>.</a:t>
            </a:r>
          </a:p>
          <a:p>
            <a:endParaRPr lang="en-US" dirty="0"/>
          </a:p>
          <a:p>
            <a:pPr marL="109728" indent="0">
              <a:buNone/>
            </a:pPr>
            <a:endParaRPr lang="en-US" dirty="0"/>
          </a:p>
        </p:txBody>
      </p:sp>
      <p:sp>
        <p:nvSpPr>
          <p:cNvPr id="3" name="Footer Placeholder 2">
            <a:extLst>
              <a:ext uri="{FF2B5EF4-FFF2-40B4-BE49-F238E27FC236}">
                <a16:creationId xmlns:a16="http://schemas.microsoft.com/office/drawing/2014/main" id="{E855C7B3-1BF3-4350-A8B9-6E6D0CA9B8D9}"/>
              </a:ext>
            </a:extLst>
          </p:cNvPr>
          <p:cNvSpPr>
            <a:spLocks noGrp="1"/>
          </p:cNvSpPr>
          <p:nvPr>
            <p:ph type="ftr" sz="quarter" idx="11"/>
          </p:nvPr>
        </p:nvSpPr>
        <p:spPr/>
        <p:txBody>
          <a:bodyPr/>
          <a:lstStyle/>
          <a:p>
            <a:r>
              <a:rPr lang="en-US"/>
              <a:t>myEvolv Peer Training Summit</a:t>
            </a:r>
            <a:endParaRPr lang="en-US" dirty="0"/>
          </a:p>
        </p:txBody>
      </p:sp>
      <p:sp>
        <p:nvSpPr>
          <p:cNvPr id="6" name="Slide Number Placeholder 5">
            <a:extLst>
              <a:ext uri="{FF2B5EF4-FFF2-40B4-BE49-F238E27FC236}">
                <a16:creationId xmlns:a16="http://schemas.microsoft.com/office/drawing/2014/main" id="{77B103F2-760D-440E-9D52-C4B77505968C}"/>
              </a:ext>
            </a:extLst>
          </p:cNvPr>
          <p:cNvSpPr>
            <a:spLocks noGrp="1"/>
          </p:cNvSpPr>
          <p:nvPr>
            <p:ph type="sldNum" sz="quarter" idx="12"/>
          </p:nvPr>
        </p:nvSpPr>
        <p:spPr/>
        <p:txBody>
          <a:bodyPr/>
          <a:lstStyle/>
          <a:p>
            <a:fld id="{401CF334-2D5C-4859-84A6-CA7E6E43FAEB}" type="slidenum">
              <a:rPr lang="en-US" smtClean="0"/>
              <a:t>14</a:t>
            </a:fld>
            <a:endParaRPr lang="en-US" dirty="0"/>
          </a:p>
        </p:txBody>
      </p:sp>
      <p:pic>
        <p:nvPicPr>
          <p:cNvPr id="7" name="Picture 6"/>
          <p:cNvPicPr>
            <a:picLocks noChangeAspect="1"/>
          </p:cNvPicPr>
          <p:nvPr/>
        </p:nvPicPr>
        <p:blipFill>
          <a:blip r:embed="rId4"/>
          <a:stretch>
            <a:fillRect/>
          </a:stretch>
        </p:blipFill>
        <p:spPr>
          <a:xfrm>
            <a:off x="4439867" y="2249425"/>
            <a:ext cx="7310681" cy="3494364"/>
          </a:xfrm>
          <a:prstGeom prst="rect">
            <a:avLst/>
          </a:prstGeom>
        </p:spPr>
      </p:pic>
    </p:spTree>
    <p:custDataLst>
      <p:tags r:id="rId1"/>
    </p:custDataLst>
    <p:extLst>
      <p:ext uri="{BB962C8B-B14F-4D97-AF65-F5344CB8AC3E}">
        <p14:creationId xmlns:p14="http://schemas.microsoft.com/office/powerpoint/2010/main" val="3389132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Agency Examples:  Scheduling for Different Workers in the Same Program</a:t>
            </a:r>
          </a:p>
        </p:txBody>
      </p:sp>
      <p:sp>
        <p:nvSpPr>
          <p:cNvPr id="4" name="Text Placeholder 3"/>
          <p:cNvSpPr>
            <a:spLocks noGrp="1"/>
          </p:cNvSpPr>
          <p:nvPr>
            <p:ph sz="half" idx="1"/>
          </p:nvPr>
        </p:nvSpPr>
        <p:spPr>
          <a:xfrm>
            <a:off x="609600" y="2249425"/>
            <a:ext cx="4644788" cy="3764513"/>
          </a:xfrm>
        </p:spPr>
        <p:txBody>
          <a:bodyPr/>
          <a:lstStyle/>
          <a:p>
            <a:r>
              <a:rPr lang="en-US" dirty="0"/>
              <a:t>Use “Worker Role” and “Worker Assignment Type” to schedule for different workers in team based programs.</a:t>
            </a:r>
          </a:p>
          <a:p>
            <a:r>
              <a:rPr lang="en-US" dirty="0"/>
              <a:t>Enrollment needs to be accurate (matters who is considered “primary”, staff connected with right worker role.)</a:t>
            </a:r>
          </a:p>
          <a:p>
            <a:endParaRPr lang="en-US" dirty="0"/>
          </a:p>
          <a:p>
            <a:endParaRPr lang="en-US" dirty="0"/>
          </a:p>
          <a:p>
            <a:pPr marL="109728" indent="0">
              <a:buNone/>
            </a:pPr>
            <a:endParaRPr lang="en-US" dirty="0"/>
          </a:p>
          <a:p>
            <a:endParaRPr lang="en-US" dirty="0"/>
          </a:p>
          <a:p>
            <a:pPr marL="109728" indent="0">
              <a:buNone/>
            </a:pPr>
            <a:endParaRPr lang="en-US" dirty="0"/>
          </a:p>
        </p:txBody>
      </p:sp>
      <p:sp>
        <p:nvSpPr>
          <p:cNvPr id="3" name="Footer Placeholder 2">
            <a:extLst>
              <a:ext uri="{FF2B5EF4-FFF2-40B4-BE49-F238E27FC236}">
                <a16:creationId xmlns:a16="http://schemas.microsoft.com/office/drawing/2014/main" id="{E855C7B3-1BF3-4350-A8B9-6E6D0CA9B8D9}"/>
              </a:ext>
            </a:extLst>
          </p:cNvPr>
          <p:cNvSpPr>
            <a:spLocks noGrp="1"/>
          </p:cNvSpPr>
          <p:nvPr>
            <p:ph type="ftr" sz="quarter" idx="11"/>
          </p:nvPr>
        </p:nvSpPr>
        <p:spPr/>
        <p:txBody>
          <a:bodyPr/>
          <a:lstStyle/>
          <a:p>
            <a:r>
              <a:rPr lang="en-US"/>
              <a:t>myEvolv Peer Training Summit</a:t>
            </a:r>
            <a:endParaRPr lang="en-US" dirty="0"/>
          </a:p>
        </p:txBody>
      </p:sp>
      <p:sp>
        <p:nvSpPr>
          <p:cNvPr id="6" name="Slide Number Placeholder 5">
            <a:extLst>
              <a:ext uri="{FF2B5EF4-FFF2-40B4-BE49-F238E27FC236}">
                <a16:creationId xmlns:a16="http://schemas.microsoft.com/office/drawing/2014/main" id="{77B103F2-760D-440E-9D52-C4B77505968C}"/>
              </a:ext>
            </a:extLst>
          </p:cNvPr>
          <p:cNvSpPr>
            <a:spLocks noGrp="1"/>
          </p:cNvSpPr>
          <p:nvPr>
            <p:ph type="sldNum" sz="quarter" idx="12"/>
          </p:nvPr>
        </p:nvSpPr>
        <p:spPr/>
        <p:txBody>
          <a:bodyPr/>
          <a:lstStyle/>
          <a:p>
            <a:fld id="{401CF334-2D5C-4859-84A6-CA7E6E43FAEB}" type="slidenum">
              <a:rPr lang="en-US" smtClean="0"/>
              <a:t>15</a:t>
            </a:fld>
            <a:endParaRPr lang="en-US" dirty="0"/>
          </a:p>
        </p:txBody>
      </p:sp>
      <p:pic>
        <p:nvPicPr>
          <p:cNvPr id="5" name="Picture 4"/>
          <p:cNvPicPr>
            <a:picLocks noChangeAspect="1"/>
          </p:cNvPicPr>
          <p:nvPr/>
        </p:nvPicPr>
        <p:blipFill rotWithShape="1">
          <a:blip r:embed="rId4"/>
          <a:srcRect t="11113"/>
          <a:stretch/>
        </p:blipFill>
        <p:spPr>
          <a:xfrm>
            <a:off x="6096000" y="2019868"/>
            <a:ext cx="5385453" cy="2052277"/>
          </a:xfrm>
          <a:prstGeom prst="rect">
            <a:avLst/>
          </a:prstGeom>
        </p:spPr>
      </p:pic>
      <p:sp>
        <p:nvSpPr>
          <p:cNvPr id="9" name="Rectangle 8"/>
          <p:cNvSpPr/>
          <p:nvPr/>
        </p:nvSpPr>
        <p:spPr>
          <a:xfrm>
            <a:off x="10075485" y="2848569"/>
            <a:ext cx="1167063" cy="13830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5"/>
          <a:stretch>
            <a:fillRect/>
          </a:stretch>
        </p:blipFill>
        <p:spPr>
          <a:xfrm>
            <a:off x="609600" y="4552075"/>
            <a:ext cx="5054221" cy="1831476"/>
          </a:xfrm>
          <a:prstGeom prst="rect">
            <a:avLst/>
          </a:prstGeom>
        </p:spPr>
      </p:pic>
      <p:pic>
        <p:nvPicPr>
          <p:cNvPr id="11" name="Picture 10"/>
          <p:cNvPicPr>
            <a:picLocks noChangeAspect="1"/>
          </p:cNvPicPr>
          <p:nvPr/>
        </p:nvPicPr>
        <p:blipFill>
          <a:blip r:embed="rId6"/>
          <a:stretch>
            <a:fillRect/>
          </a:stretch>
        </p:blipFill>
        <p:spPr>
          <a:xfrm>
            <a:off x="6096000" y="4272077"/>
            <a:ext cx="5385453" cy="1812215"/>
          </a:xfrm>
          <a:prstGeom prst="rect">
            <a:avLst/>
          </a:prstGeom>
        </p:spPr>
      </p:pic>
      <p:sp>
        <p:nvSpPr>
          <p:cNvPr id="12" name="Rectangle 11"/>
          <p:cNvSpPr/>
          <p:nvPr/>
        </p:nvSpPr>
        <p:spPr>
          <a:xfrm>
            <a:off x="9225887" y="5063319"/>
            <a:ext cx="1119115" cy="17742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2975210" y="5844122"/>
            <a:ext cx="1678675" cy="20944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3242053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Agency Examples:  Scheduling for Different Workers in the Same Program</a:t>
            </a:r>
          </a:p>
        </p:txBody>
      </p:sp>
      <p:sp>
        <p:nvSpPr>
          <p:cNvPr id="4" name="Text Placeholder 3"/>
          <p:cNvSpPr>
            <a:spLocks noGrp="1"/>
          </p:cNvSpPr>
          <p:nvPr>
            <p:ph sz="half" idx="1"/>
          </p:nvPr>
        </p:nvSpPr>
        <p:spPr>
          <a:xfrm>
            <a:off x="609600" y="2249425"/>
            <a:ext cx="4644788" cy="3764513"/>
          </a:xfrm>
        </p:spPr>
        <p:txBody>
          <a:bodyPr>
            <a:normAutofit lnSpcReduction="10000"/>
          </a:bodyPr>
          <a:lstStyle/>
          <a:p>
            <a:r>
              <a:rPr lang="en-US" dirty="0"/>
              <a:t>Be thoughtful about whether you check the “Do Not Schedule if Matching Staff Not Found” checkbox.</a:t>
            </a:r>
          </a:p>
          <a:p>
            <a:r>
              <a:rPr lang="en-US" dirty="0"/>
              <a:t>In situations where someone should always be assigned a task NOT checking this will assign it to the “wrong” person.  This is good because it makes them ask about it and a task is not “lost”</a:t>
            </a:r>
          </a:p>
          <a:p>
            <a:r>
              <a:rPr lang="en-US" dirty="0"/>
              <a:t>If there are times something should only be scheduled if there is a certain type of worker, check it to stop erroneous task assignment.</a:t>
            </a:r>
          </a:p>
          <a:p>
            <a:endParaRPr lang="en-US" dirty="0"/>
          </a:p>
          <a:p>
            <a:endParaRPr lang="en-US" dirty="0"/>
          </a:p>
          <a:p>
            <a:pPr marL="109728" indent="0">
              <a:buNone/>
            </a:pPr>
            <a:endParaRPr lang="en-US" dirty="0"/>
          </a:p>
          <a:p>
            <a:endParaRPr lang="en-US" dirty="0"/>
          </a:p>
          <a:p>
            <a:pPr marL="109728" indent="0">
              <a:buNone/>
            </a:pPr>
            <a:endParaRPr lang="en-US" dirty="0"/>
          </a:p>
        </p:txBody>
      </p:sp>
      <p:sp>
        <p:nvSpPr>
          <p:cNvPr id="3" name="Footer Placeholder 2">
            <a:extLst>
              <a:ext uri="{FF2B5EF4-FFF2-40B4-BE49-F238E27FC236}">
                <a16:creationId xmlns:a16="http://schemas.microsoft.com/office/drawing/2014/main" id="{E855C7B3-1BF3-4350-A8B9-6E6D0CA9B8D9}"/>
              </a:ext>
            </a:extLst>
          </p:cNvPr>
          <p:cNvSpPr>
            <a:spLocks noGrp="1"/>
          </p:cNvSpPr>
          <p:nvPr>
            <p:ph type="ftr" sz="quarter" idx="11"/>
          </p:nvPr>
        </p:nvSpPr>
        <p:spPr/>
        <p:txBody>
          <a:bodyPr/>
          <a:lstStyle/>
          <a:p>
            <a:r>
              <a:rPr lang="en-US"/>
              <a:t>myEvolv Peer Training Summit</a:t>
            </a:r>
            <a:endParaRPr lang="en-US" dirty="0"/>
          </a:p>
        </p:txBody>
      </p:sp>
      <p:sp>
        <p:nvSpPr>
          <p:cNvPr id="6" name="Slide Number Placeholder 5">
            <a:extLst>
              <a:ext uri="{FF2B5EF4-FFF2-40B4-BE49-F238E27FC236}">
                <a16:creationId xmlns:a16="http://schemas.microsoft.com/office/drawing/2014/main" id="{77B103F2-760D-440E-9D52-C4B77505968C}"/>
              </a:ext>
            </a:extLst>
          </p:cNvPr>
          <p:cNvSpPr>
            <a:spLocks noGrp="1"/>
          </p:cNvSpPr>
          <p:nvPr>
            <p:ph type="sldNum" sz="quarter" idx="12"/>
          </p:nvPr>
        </p:nvSpPr>
        <p:spPr/>
        <p:txBody>
          <a:bodyPr/>
          <a:lstStyle/>
          <a:p>
            <a:fld id="{401CF334-2D5C-4859-84A6-CA7E6E43FAEB}" type="slidenum">
              <a:rPr lang="en-US" smtClean="0"/>
              <a:t>16</a:t>
            </a:fld>
            <a:endParaRPr lang="en-US" dirty="0"/>
          </a:p>
        </p:txBody>
      </p:sp>
      <p:sp>
        <p:nvSpPr>
          <p:cNvPr id="9" name="Rectangle 8"/>
          <p:cNvSpPr/>
          <p:nvPr/>
        </p:nvSpPr>
        <p:spPr>
          <a:xfrm>
            <a:off x="7113921" y="4062530"/>
            <a:ext cx="1167063" cy="13830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rotWithShape="1">
          <a:blip r:embed="rId4"/>
          <a:srcRect t="7637"/>
          <a:stretch/>
        </p:blipFill>
        <p:spPr>
          <a:xfrm>
            <a:off x="5416293" y="2074460"/>
            <a:ext cx="5729382" cy="3328736"/>
          </a:xfrm>
          <a:prstGeom prst="rect">
            <a:avLst/>
          </a:prstGeom>
        </p:spPr>
      </p:pic>
      <p:sp>
        <p:nvSpPr>
          <p:cNvPr id="14" name="Rectangle 13"/>
          <p:cNvSpPr/>
          <p:nvPr/>
        </p:nvSpPr>
        <p:spPr>
          <a:xfrm>
            <a:off x="5554639" y="3870122"/>
            <a:ext cx="1719617" cy="52311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Tree>
    <p:custDataLst>
      <p:tags r:id="rId1"/>
    </p:custDataLst>
    <p:extLst>
      <p:ext uri="{BB962C8B-B14F-4D97-AF65-F5344CB8AC3E}">
        <p14:creationId xmlns:p14="http://schemas.microsoft.com/office/powerpoint/2010/main" val="22334557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Lesson 2: Workflow “Hacks” (Pitfalls, Limitations and how to make them “work” for you anyway!)</a:t>
            </a:r>
          </a:p>
        </p:txBody>
      </p:sp>
      <p:sp>
        <p:nvSpPr>
          <p:cNvPr id="3" name="Content Placeholder 2"/>
          <p:cNvSpPr>
            <a:spLocks noGrp="1"/>
          </p:cNvSpPr>
          <p:nvPr>
            <p:ph idx="1"/>
          </p:nvPr>
        </p:nvSpPr>
        <p:spPr/>
        <p:txBody>
          <a:bodyPr/>
          <a:lstStyle/>
          <a:p>
            <a:pPr marL="109728" indent="0">
              <a:buNone/>
            </a:pPr>
            <a:endParaRPr lang="en-US" dirty="0"/>
          </a:p>
          <a:p>
            <a:pPr marL="109728" indent="0">
              <a:buNone/>
            </a:pPr>
            <a:r>
              <a:rPr lang="en-US" dirty="0"/>
              <a:t>At the end of the section, you will be able to identify:</a:t>
            </a:r>
          </a:p>
          <a:p>
            <a:r>
              <a:rPr lang="en-US" dirty="0"/>
              <a:t>Common situations that can cause workflow challenges</a:t>
            </a:r>
          </a:p>
          <a:p>
            <a:r>
              <a:rPr lang="en-US" dirty="0"/>
              <a:t>Limitations of workflows that can cause tasks to be “lost”</a:t>
            </a:r>
          </a:p>
          <a:p>
            <a:r>
              <a:rPr lang="en-US" dirty="0"/>
              <a:t>Workarounds and suggested practices to ensure that it still “works” to use workflows</a:t>
            </a:r>
          </a:p>
          <a:p>
            <a:pPr marL="109728" indent="0">
              <a:buNone/>
            </a:pPr>
            <a:endParaRPr lang="en-US" dirty="0"/>
          </a:p>
        </p:txBody>
      </p:sp>
      <p:sp>
        <p:nvSpPr>
          <p:cNvPr id="4" name="Footer Placeholder 3">
            <a:extLst>
              <a:ext uri="{FF2B5EF4-FFF2-40B4-BE49-F238E27FC236}">
                <a16:creationId xmlns:a16="http://schemas.microsoft.com/office/drawing/2014/main" id="{9D764C49-DD2E-4676-B874-964F58AF7013}"/>
              </a:ext>
            </a:extLst>
          </p:cNvPr>
          <p:cNvSpPr>
            <a:spLocks noGrp="1"/>
          </p:cNvSpPr>
          <p:nvPr>
            <p:ph type="ftr" sz="quarter" idx="11"/>
          </p:nvPr>
        </p:nvSpPr>
        <p:spPr/>
        <p:txBody>
          <a:bodyPr/>
          <a:lstStyle/>
          <a:p>
            <a:r>
              <a:rPr lang="en-US"/>
              <a:t>myEvolv Peer Training Summit</a:t>
            </a:r>
            <a:endParaRPr lang="en-US" dirty="0"/>
          </a:p>
        </p:txBody>
      </p:sp>
      <p:sp>
        <p:nvSpPr>
          <p:cNvPr id="5" name="Slide Number Placeholder 4">
            <a:extLst>
              <a:ext uri="{FF2B5EF4-FFF2-40B4-BE49-F238E27FC236}">
                <a16:creationId xmlns:a16="http://schemas.microsoft.com/office/drawing/2014/main" id="{58BB9F28-385A-454A-A627-D42850E4ADE0}"/>
              </a:ext>
            </a:extLst>
          </p:cNvPr>
          <p:cNvSpPr>
            <a:spLocks noGrp="1"/>
          </p:cNvSpPr>
          <p:nvPr>
            <p:ph type="sldNum" sz="quarter" idx="12"/>
          </p:nvPr>
        </p:nvSpPr>
        <p:spPr/>
        <p:txBody>
          <a:bodyPr/>
          <a:lstStyle/>
          <a:p>
            <a:fld id="{0CF0F41A-7C67-4585-8868-04259A0B2400}" type="slidenum">
              <a:rPr lang="en-US" smtClean="0"/>
              <a:pPr/>
              <a:t>17</a:t>
            </a:fld>
            <a:endParaRPr lang="en-US" dirty="0"/>
          </a:p>
        </p:txBody>
      </p:sp>
    </p:spTree>
    <p:custDataLst>
      <p:tags r:id="rId1"/>
    </p:custDataLst>
    <p:extLst>
      <p:ext uri="{BB962C8B-B14F-4D97-AF65-F5344CB8AC3E}">
        <p14:creationId xmlns:p14="http://schemas.microsoft.com/office/powerpoint/2010/main" val="715059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Workflow Barriers/Difficulties </a:t>
            </a:r>
          </a:p>
        </p:txBody>
      </p:sp>
      <p:sp>
        <p:nvSpPr>
          <p:cNvPr id="3" name="Content Placeholder 2"/>
          <p:cNvSpPr>
            <a:spLocks noGrp="1"/>
          </p:cNvSpPr>
          <p:nvPr>
            <p:ph idx="1"/>
          </p:nvPr>
        </p:nvSpPr>
        <p:spPr/>
        <p:txBody>
          <a:bodyPr/>
          <a:lstStyle/>
          <a:p>
            <a:r>
              <a:rPr lang="en-US" dirty="0"/>
              <a:t>Many agencies give up on using workflows as they can feel unpredictable and complicated. </a:t>
            </a:r>
          </a:p>
          <a:p>
            <a:r>
              <a:rPr lang="en-US" dirty="0"/>
              <a:t>They do require attention, but understanding their behavior goes a long way to using workflows successfully.</a:t>
            </a:r>
          </a:p>
          <a:p>
            <a:pPr lvl="1"/>
            <a:endParaRPr lang="en-US" dirty="0"/>
          </a:p>
        </p:txBody>
      </p:sp>
      <p:sp>
        <p:nvSpPr>
          <p:cNvPr id="4" name="Footer Placeholder 3">
            <a:extLst>
              <a:ext uri="{FF2B5EF4-FFF2-40B4-BE49-F238E27FC236}">
                <a16:creationId xmlns:a16="http://schemas.microsoft.com/office/drawing/2014/main" id="{9D764C49-DD2E-4676-B874-964F58AF7013}"/>
              </a:ext>
            </a:extLst>
          </p:cNvPr>
          <p:cNvSpPr>
            <a:spLocks noGrp="1"/>
          </p:cNvSpPr>
          <p:nvPr>
            <p:ph type="ftr" sz="quarter" idx="11"/>
          </p:nvPr>
        </p:nvSpPr>
        <p:spPr/>
        <p:txBody>
          <a:bodyPr/>
          <a:lstStyle/>
          <a:p>
            <a:r>
              <a:rPr lang="en-US"/>
              <a:t>myEvolv Peer Training Summit</a:t>
            </a:r>
            <a:endParaRPr lang="en-US" dirty="0"/>
          </a:p>
        </p:txBody>
      </p:sp>
      <p:sp>
        <p:nvSpPr>
          <p:cNvPr id="5" name="Slide Number Placeholder 4">
            <a:extLst>
              <a:ext uri="{FF2B5EF4-FFF2-40B4-BE49-F238E27FC236}">
                <a16:creationId xmlns:a16="http://schemas.microsoft.com/office/drawing/2014/main" id="{58BB9F28-385A-454A-A627-D42850E4ADE0}"/>
              </a:ext>
            </a:extLst>
          </p:cNvPr>
          <p:cNvSpPr>
            <a:spLocks noGrp="1"/>
          </p:cNvSpPr>
          <p:nvPr>
            <p:ph type="sldNum" sz="quarter" idx="12"/>
          </p:nvPr>
        </p:nvSpPr>
        <p:spPr/>
        <p:txBody>
          <a:bodyPr/>
          <a:lstStyle/>
          <a:p>
            <a:fld id="{0CF0F41A-7C67-4585-8868-04259A0B2400}" type="slidenum">
              <a:rPr lang="en-US" smtClean="0"/>
              <a:pPr/>
              <a:t>18</a:t>
            </a:fld>
            <a:endParaRPr lang="en-US" dirty="0"/>
          </a:p>
        </p:txBody>
      </p:sp>
    </p:spTree>
    <p:custDataLst>
      <p:tags r:id="rId1"/>
    </p:custDataLst>
    <p:extLst>
      <p:ext uri="{BB962C8B-B14F-4D97-AF65-F5344CB8AC3E}">
        <p14:creationId xmlns:p14="http://schemas.microsoft.com/office/powerpoint/2010/main" val="3046085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a:t>Events Scheduling in the Wrong Program</a:t>
            </a:r>
          </a:p>
        </p:txBody>
      </p:sp>
      <p:sp>
        <p:nvSpPr>
          <p:cNvPr id="6" name="Text Placeholder 5"/>
          <p:cNvSpPr>
            <a:spLocks noGrp="1"/>
          </p:cNvSpPr>
          <p:nvPr>
            <p:ph sz="half" idx="1"/>
          </p:nvPr>
        </p:nvSpPr>
        <p:spPr/>
        <p:txBody>
          <a:bodyPr/>
          <a:lstStyle/>
          <a:p>
            <a:r>
              <a:rPr lang="en-US" dirty="0"/>
              <a:t>Be sure to use a Qualifier and select the program your workflow applies to.</a:t>
            </a:r>
          </a:p>
          <a:p>
            <a:r>
              <a:rPr lang="en-US" dirty="0"/>
              <a:t>Select the correct program on the Trigger and Event levels, ensuring the workflow is paying attention to the correct trigger.</a:t>
            </a:r>
          </a:p>
          <a:p>
            <a:endParaRPr lang="en-US" dirty="0"/>
          </a:p>
        </p:txBody>
      </p:sp>
      <p:pic>
        <p:nvPicPr>
          <p:cNvPr id="5" name="Content Placeholder 4"/>
          <p:cNvPicPr>
            <a:picLocks noGrp="1" noChangeAspect="1"/>
          </p:cNvPicPr>
          <p:nvPr>
            <p:ph sz="half" idx="2"/>
          </p:nvPr>
        </p:nvPicPr>
        <p:blipFill>
          <a:blip r:embed="rId4"/>
          <a:stretch>
            <a:fillRect/>
          </a:stretch>
        </p:blipFill>
        <p:spPr>
          <a:xfrm>
            <a:off x="5943472" y="2323491"/>
            <a:ext cx="4772025" cy="1343025"/>
          </a:xfrm>
          <a:prstGeom prst="rect">
            <a:avLst/>
          </a:prstGeom>
        </p:spPr>
      </p:pic>
      <p:sp>
        <p:nvSpPr>
          <p:cNvPr id="2" name="Footer Placeholder 1">
            <a:extLst>
              <a:ext uri="{FF2B5EF4-FFF2-40B4-BE49-F238E27FC236}">
                <a16:creationId xmlns:a16="http://schemas.microsoft.com/office/drawing/2014/main" id="{E25A68DC-5E20-41FE-9C6E-029FED8D46DB}"/>
              </a:ext>
            </a:extLst>
          </p:cNvPr>
          <p:cNvSpPr>
            <a:spLocks noGrp="1"/>
          </p:cNvSpPr>
          <p:nvPr>
            <p:ph type="ftr" sz="quarter" idx="11"/>
          </p:nvPr>
        </p:nvSpPr>
        <p:spPr/>
        <p:txBody>
          <a:bodyPr/>
          <a:lstStyle/>
          <a:p>
            <a:r>
              <a:rPr lang="en-US"/>
              <a:t>myEvolv Peer Training Summit</a:t>
            </a:r>
            <a:endParaRPr lang="en-US" dirty="0"/>
          </a:p>
        </p:txBody>
      </p:sp>
      <p:sp>
        <p:nvSpPr>
          <p:cNvPr id="4" name="Slide Number Placeholder 3">
            <a:extLst>
              <a:ext uri="{FF2B5EF4-FFF2-40B4-BE49-F238E27FC236}">
                <a16:creationId xmlns:a16="http://schemas.microsoft.com/office/drawing/2014/main" id="{E94F442E-B276-4F07-851C-C95BC3C2A162}"/>
              </a:ext>
            </a:extLst>
          </p:cNvPr>
          <p:cNvSpPr>
            <a:spLocks noGrp="1"/>
          </p:cNvSpPr>
          <p:nvPr>
            <p:ph type="sldNum" sz="quarter" idx="12"/>
          </p:nvPr>
        </p:nvSpPr>
        <p:spPr/>
        <p:txBody>
          <a:bodyPr/>
          <a:lstStyle/>
          <a:p>
            <a:fld id="{401CF334-2D5C-4859-84A6-CA7E6E43FAEB}" type="slidenum">
              <a:rPr lang="en-US" smtClean="0"/>
              <a:t>19</a:t>
            </a:fld>
            <a:endParaRPr lang="en-US" dirty="0"/>
          </a:p>
        </p:txBody>
      </p:sp>
      <p:pic>
        <p:nvPicPr>
          <p:cNvPr id="8" name="Picture 7"/>
          <p:cNvPicPr>
            <a:picLocks noChangeAspect="1"/>
          </p:cNvPicPr>
          <p:nvPr/>
        </p:nvPicPr>
        <p:blipFill>
          <a:blip r:embed="rId5"/>
          <a:stretch>
            <a:fillRect/>
          </a:stretch>
        </p:blipFill>
        <p:spPr>
          <a:xfrm>
            <a:off x="5962523" y="3968242"/>
            <a:ext cx="4733925" cy="1428750"/>
          </a:xfrm>
          <a:prstGeom prst="rect">
            <a:avLst/>
          </a:prstGeom>
        </p:spPr>
      </p:pic>
      <p:pic>
        <p:nvPicPr>
          <p:cNvPr id="10" name="Picture 9"/>
          <p:cNvPicPr>
            <a:picLocks noChangeAspect="1"/>
          </p:cNvPicPr>
          <p:nvPr/>
        </p:nvPicPr>
        <p:blipFill>
          <a:blip r:embed="rId6"/>
          <a:stretch>
            <a:fillRect/>
          </a:stretch>
        </p:blipFill>
        <p:spPr>
          <a:xfrm>
            <a:off x="609600" y="3968242"/>
            <a:ext cx="4605219" cy="2615765"/>
          </a:xfrm>
          <a:prstGeom prst="rect">
            <a:avLst/>
          </a:prstGeom>
        </p:spPr>
      </p:pic>
      <p:sp>
        <p:nvSpPr>
          <p:cNvPr id="11" name="Flowchart: Process 10"/>
          <p:cNvSpPr/>
          <p:nvPr/>
        </p:nvSpPr>
        <p:spPr>
          <a:xfrm>
            <a:off x="6523630" y="4940490"/>
            <a:ext cx="2033516" cy="232011"/>
          </a:xfrm>
          <a:prstGeom prst="flowChartProcess">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09684" y="5991367"/>
            <a:ext cx="4380931" cy="59264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12909310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87775" y="893853"/>
            <a:ext cx="6037780" cy="5464656"/>
          </a:xfrm>
        </p:spPr>
        <p:txBody>
          <a:bodyPr/>
          <a:lstStyle/>
          <a:p>
            <a:r>
              <a:rPr lang="en-US" dirty="0"/>
              <a:t>Bair – 8 States over 32 offices</a:t>
            </a:r>
          </a:p>
          <a:p>
            <a:r>
              <a:rPr lang="en-US" dirty="0"/>
              <a:t>Therapeutic Foster Care and Adoption</a:t>
            </a:r>
          </a:p>
          <a:p>
            <a:r>
              <a:rPr lang="en-US" dirty="0"/>
              <a:t>Outpatient Services</a:t>
            </a:r>
          </a:p>
          <a:p>
            <a:r>
              <a:rPr lang="en-US" dirty="0"/>
              <a:t>Family Preservation/Family Services</a:t>
            </a:r>
          </a:p>
          <a:p>
            <a:r>
              <a:rPr lang="en-US" dirty="0"/>
              <a:t>Using Workflows extensively since implementation and went live with scheduling in place. </a:t>
            </a:r>
          </a:p>
          <a:p>
            <a:r>
              <a:rPr lang="en-US" dirty="0"/>
              <a:t>95% of our forms are connected to scheduling. </a:t>
            </a:r>
          </a:p>
          <a:p>
            <a:r>
              <a:rPr lang="en-US" dirty="0"/>
              <a:t>Currently operating over 3,000 schedules in our system.</a:t>
            </a:r>
          </a:p>
          <a:p>
            <a:endParaRPr lang="en-US" dirty="0"/>
          </a:p>
        </p:txBody>
      </p:sp>
      <p:sp>
        <p:nvSpPr>
          <p:cNvPr id="4" name="Footer Placeholder 3"/>
          <p:cNvSpPr>
            <a:spLocks noGrp="1"/>
          </p:cNvSpPr>
          <p:nvPr>
            <p:ph type="ftr" sz="quarter" idx="11"/>
          </p:nvPr>
        </p:nvSpPr>
        <p:spPr/>
        <p:txBody>
          <a:bodyPr/>
          <a:lstStyle/>
          <a:p>
            <a:r>
              <a:rPr lang="en-US"/>
              <a:t>myEvolv Peer Training Summit</a:t>
            </a:r>
            <a:endParaRPr lang="en-US" dirty="0"/>
          </a:p>
        </p:txBody>
      </p:sp>
      <p:sp>
        <p:nvSpPr>
          <p:cNvPr id="5" name="Slide Number Placeholder 4"/>
          <p:cNvSpPr>
            <a:spLocks noGrp="1"/>
          </p:cNvSpPr>
          <p:nvPr>
            <p:ph type="sldNum" sz="quarter" idx="12"/>
          </p:nvPr>
        </p:nvSpPr>
        <p:spPr/>
        <p:txBody>
          <a:bodyPr/>
          <a:lstStyle/>
          <a:p>
            <a:fld id="{0CF0F41A-7C67-4585-8868-04259A0B2400}" type="slidenum">
              <a:rPr lang="en-US" smtClean="0"/>
              <a:pPr/>
              <a:t>2</a:t>
            </a:fld>
            <a:endParaRPr lang="en-US" dirty="0"/>
          </a:p>
        </p:txBody>
      </p:sp>
      <p:pic>
        <p:nvPicPr>
          <p:cNvPr id="6" name="Picture 5"/>
          <p:cNvPicPr>
            <a:picLocks noChangeAspect="1"/>
          </p:cNvPicPr>
          <p:nvPr/>
        </p:nvPicPr>
        <p:blipFill>
          <a:blip r:embed="rId3"/>
          <a:stretch>
            <a:fillRect/>
          </a:stretch>
        </p:blipFill>
        <p:spPr>
          <a:xfrm>
            <a:off x="714482" y="1191802"/>
            <a:ext cx="4568286" cy="1664414"/>
          </a:xfrm>
          <a:prstGeom prst="rect">
            <a:avLst/>
          </a:prstGeom>
        </p:spPr>
      </p:pic>
      <p:sp>
        <p:nvSpPr>
          <p:cNvPr id="7" name="TextBox 6"/>
          <p:cNvSpPr txBox="1"/>
          <p:nvPr/>
        </p:nvSpPr>
        <p:spPr>
          <a:xfrm>
            <a:off x="523983" y="3082247"/>
            <a:ext cx="4758786" cy="1938992"/>
          </a:xfrm>
          <a:prstGeom prst="rect">
            <a:avLst/>
          </a:prstGeom>
          <a:noFill/>
        </p:spPr>
        <p:txBody>
          <a:bodyPr wrap="square" rtlCol="0">
            <a:spAutoFit/>
          </a:bodyPr>
          <a:lstStyle/>
          <a:p>
            <a:r>
              <a:rPr lang="en-US" sz="2400" dirty="0"/>
              <a:t>Trisch Edmonds MSW, LSW</a:t>
            </a:r>
          </a:p>
          <a:p>
            <a:r>
              <a:rPr lang="en-US" sz="2400" dirty="0"/>
              <a:t>Director of Social Service Informatics</a:t>
            </a:r>
          </a:p>
          <a:p>
            <a:r>
              <a:rPr lang="en-US" sz="2400" dirty="0" err="1"/>
              <a:t>Evolv</a:t>
            </a:r>
            <a:r>
              <a:rPr lang="en-US" sz="2400" dirty="0"/>
              <a:t> Implementation 2012</a:t>
            </a:r>
          </a:p>
          <a:p>
            <a:r>
              <a:rPr lang="en-US" sz="2400" dirty="0"/>
              <a:t>Netsmart Solution Site – 2016</a:t>
            </a:r>
          </a:p>
          <a:p>
            <a:r>
              <a:rPr lang="en-US" sz="2400" dirty="0"/>
              <a:t>Netsmart </a:t>
            </a:r>
            <a:r>
              <a:rPr lang="en-US" sz="2400" dirty="0" err="1"/>
              <a:t>Evolv</a:t>
            </a:r>
            <a:r>
              <a:rPr lang="en-US" sz="2400" dirty="0"/>
              <a:t> Mentor - 2017</a:t>
            </a:r>
          </a:p>
        </p:txBody>
      </p:sp>
    </p:spTree>
    <p:custDataLst>
      <p:tags r:id="rId1"/>
    </p:custDataLst>
    <p:extLst>
      <p:ext uri="{BB962C8B-B14F-4D97-AF65-F5344CB8AC3E}">
        <p14:creationId xmlns:p14="http://schemas.microsoft.com/office/powerpoint/2010/main" val="3734504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a:t>Issues with Overdue Events</a:t>
            </a:r>
          </a:p>
        </p:txBody>
      </p:sp>
      <p:sp>
        <p:nvSpPr>
          <p:cNvPr id="6" name="Text Placeholder 5"/>
          <p:cNvSpPr>
            <a:spLocks noGrp="1"/>
          </p:cNvSpPr>
          <p:nvPr>
            <p:ph sz="half" idx="1"/>
          </p:nvPr>
        </p:nvSpPr>
        <p:spPr>
          <a:xfrm>
            <a:off x="609600" y="2249425"/>
            <a:ext cx="10595212" cy="4341875"/>
          </a:xfrm>
        </p:spPr>
        <p:txBody>
          <a:bodyPr>
            <a:normAutofit/>
          </a:bodyPr>
          <a:lstStyle/>
          <a:p>
            <a:r>
              <a:rPr lang="en-US" dirty="0"/>
              <a:t>Will not schedule an event in the past. </a:t>
            </a:r>
          </a:p>
          <a:p>
            <a:pPr lvl="1"/>
            <a:r>
              <a:rPr lang="en-US" dirty="0"/>
              <a:t>Training and Comprehension is very important for clinical staff</a:t>
            </a:r>
          </a:p>
          <a:p>
            <a:r>
              <a:rPr lang="en-US" dirty="0"/>
              <a:t>For reoccurring schedules, will skip the next event if it would be more than 30 days overdue, and schedules for the NEXT occurrence.  This causes supervisors and others to lose the “red flag” that something is very out of compliance.</a:t>
            </a:r>
          </a:p>
          <a:p>
            <a:r>
              <a:rPr lang="en-US" dirty="0"/>
              <a:t>Suggestions</a:t>
            </a:r>
          </a:p>
          <a:p>
            <a:pPr lvl="1"/>
            <a:r>
              <a:rPr lang="en-US" dirty="0"/>
              <a:t>Be sure everyone understands this so they do not “realign” tasks and “lose” overdue events</a:t>
            </a:r>
          </a:p>
          <a:p>
            <a:pPr lvl="1"/>
            <a:r>
              <a:rPr lang="en-US" dirty="0"/>
              <a:t>May need to utilize manual scheduling of events in some situations</a:t>
            </a:r>
          </a:p>
          <a:p>
            <a:pPr lvl="1"/>
            <a:r>
              <a:rPr lang="en-US" dirty="0"/>
              <a:t>DO NOT RUN UTILITY THAT TAKES AWAY ALL WORKFLOWS AND REAPPLIES THEM</a:t>
            </a:r>
          </a:p>
          <a:p>
            <a:pPr lvl="1"/>
            <a:endParaRPr lang="en-US" dirty="0"/>
          </a:p>
        </p:txBody>
      </p:sp>
      <p:sp>
        <p:nvSpPr>
          <p:cNvPr id="2" name="Footer Placeholder 1">
            <a:extLst>
              <a:ext uri="{FF2B5EF4-FFF2-40B4-BE49-F238E27FC236}">
                <a16:creationId xmlns:a16="http://schemas.microsoft.com/office/drawing/2014/main" id="{E25A68DC-5E20-41FE-9C6E-029FED8D46DB}"/>
              </a:ext>
            </a:extLst>
          </p:cNvPr>
          <p:cNvSpPr>
            <a:spLocks noGrp="1"/>
          </p:cNvSpPr>
          <p:nvPr>
            <p:ph type="ftr" sz="quarter" idx="11"/>
          </p:nvPr>
        </p:nvSpPr>
        <p:spPr/>
        <p:txBody>
          <a:bodyPr/>
          <a:lstStyle/>
          <a:p>
            <a:r>
              <a:rPr lang="en-US"/>
              <a:t>myEvolv Peer Training Summit</a:t>
            </a:r>
            <a:endParaRPr lang="en-US" dirty="0"/>
          </a:p>
        </p:txBody>
      </p:sp>
      <p:sp>
        <p:nvSpPr>
          <p:cNvPr id="4" name="Slide Number Placeholder 3">
            <a:extLst>
              <a:ext uri="{FF2B5EF4-FFF2-40B4-BE49-F238E27FC236}">
                <a16:creationId xmlns:a16="http://schemas.microsoft.com/office/drawing/2014/main" id="{E94F442E-B276-4F07-851C-C95BC3C2A162}"/>
              </a:ext>
            </a:extLst>
          </p:cNvPr>
          <p:cNvSpPr>
            <a:spLocks noGrp="1"/>
          </p:cNvSpPr>
          <p:nvPr>
            <p:ph type="sldNum" sz="quarter" idx="12"/>
          </p:nvPr>
        </p:nvSpPr>
        <p:spPr/>
        <p:txBody>
          <a:bodyPr/>
          <a:lstStyle/>
          <a:p>
            <a:fld id="{401CF334-2D5C-4859-84A6-CA7E6E43FAEB}" type="slidenum">
              <a:rPr lang="en-US" smtClean="0"/>
              <a:t>20</a:t>
            </a:fld>
            <a:endParaRPr lang="en-US" dirty="0"/>
          </a:p>
        </p:txBody>
      </p:sp>
      <p:pic>
        <p:nvPicPr>
          <p:cNvPr id="11" name="Picture 10"/>
          <p:cNvPicPr>
            <a:picLocks noChangeAspect="1"/>
          </p:cNvPicPr>
          <p:nvPr/>
        </p:nvPicPr>
        <p:blipFill>
          <a:blip r:embed="rId4"/>
          <a:stretch>
            <a:fillRect/>
          </a:stretch>
        </p:blipFill>
        <p:spPr>
          <a:xfrm>
            <a:off x="692268" y="5499847"/>
            <a:ext cx="10429875" cy="419100"/>
          </a:xfrm>
          <a:prstGeom prst="rect">
            <a:avLst/>
          </a:prstGeom>
        </p:spPr>
      </p:pic>
    </p:spTree>
    <p:custDataLst>
      <p:tags r:id="rId1"/>
    </p:custDataLst>
    <p:extLst>
      <p:ext uri="{BB962C8B-B14F-4D97-AF65-F5344CB8AC3E}">
        <p14:creationId xmlns:p14="http://schemas.microsoft.com/office/powerpoint/2010/main" val="8707068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Initial Triggers Only Work Once/</a:t>
            </a:r>
            <a:br>
              <a:rPr lang="en-US" dirty="0"/>
            </a:br>
            <a:r>
              <a:rPr lang="en-US" dirty="0"/>
              <a:t>Something Changes and You Need a Trigger</a:t>
            </a:r>
          </a:p>
        </p:txBody>
      </p:sp>
      <p:sp>
        <p:nvSpPr>
          <p:cNvPr id="4" name="Text Placeholder 3"/>
          <p:cNvSpPr>
            <a:spLocks noGrp="1"/>
          </p:cNvSpPr>
          <p:nvPr>
            <p:ph sz="half" idx="1"/>
          </p:nvPr>
        </p:nvSpPr>
        <p:spPr>
          <a:xfrm>
            <a:off x="609600" y="2249425"/>
            <a:ext cx="3698631" cy="3764513"/>
          </a:xfrm>
        </p:spPr>
        <p:txBody>
          <a:bodyPr>
            <a:normAutofit fontScale="92500" lnSpcReduction="10000"/>
          </a:bodyPr>
          <a:lstStyle/>
          <a:p>
            <a:endParaRPr lang="en-US" dirty="0"/>
          </a:p>
          <a:p>
            <a:r>
              <a:rPr lang="en-US" dirty="0"/>
              <a:t>Use  “Dummy Events” as triggers. </a:t>
            </a:r>
          </a:p>
          <a:p>
            <a:r>
              <a:rPr lang="en-US" dirty="0"/>
              <a:t>This can be beneficial if you need an initial trigger to occur more than once in a given process</a:t>
            </a:r>
          </a:p>
          <a:p>
            <a:r>
              <a:rPr lang="en-US" dirty="0"/>
              <a:t>If you have a client where something changes, and  they need an additional set of paperwork (i.e. transfer of facility, adding a service in the same program).</a:t>
            </a:r>
          </a:p>
          <a:p>
            <a:pPr marL="109728" indent="0">
              <a:buNone/>
            </a:pPr>
            <a:endParaRPr lang="en-US" dirty="0"/>
          </a:p>
        </p:txBody>
      </p:sp>
      <p:sp>
        <p:nvSpPr>
          <p:cNvPr id="3" name="Footer Placeholder 2">
            <a:extLst>
              <a:ext uri="{FF2B5EF4-FFF2-40B4-BE49-F238E27FC236}">
                <a16:creationId xmlns:a16="http://schemas.microsoft.com/office/drawing/2014/main" id="{E855C7B3-1BF3-4350-A8B9-6E6D0CA9B8D9}"/>
              </a:ext>
            </a:extLst>
          </p:cNvPr>
          <p:cNvSpPr>
            <a:spLocks noGrp="1"/>
          </p:cNvSpPr>
          <p:nvPr>
            <p:ph type="ftr" sz="quarter" idx="11"/>
          </p:nvPr>
        </p:nvSpPr>
        <p:spPr/>
        <p:txBody>
          <a:bodyPr/>
          <a:lstStyle/>
          <a:p>
            <a:r>
              <a:rPr lang="en-US"/>
              <a:t>myEvolv Peer Training Summit</a:t>
            </a:r>
            <a:endParaRPr lang="en-US" dirty="0"/>
          </a:p>
        </p:txBody>
      </p:sp>
      <p:sp>
        <p:nvSpPr>
          <p:cNvPr id="6" name="Slide Number Placeholder 5">
            <a:extLst>
              <a:ext uri="{FF2B5EF4-FFF2-40B4-BE49-F238E27FC236}">
                <a16:creationId xmlns:a16="http://schemas.microsoft.com/office/drawing/2014/main" id="{77B103F2-760D-440E-9D52-C4B77505968C}"/>
              </a:ext>
            </a:extLst>
          </p:cNvPr>
          <p:cNvSpPr>
            <a:spLocks noGrp="1"/>
          </p:cNvSpPr>
          <p:nvPr>
            <p:ph type="sldNum" sz="quarter" idx="12"/>
          </p:nvPr>
        </p:nvSpPr>
        <p:spPr/>
        <p:txBody>
          <a:bodyPr/>
          <a:lstStyle/>
          <a:p>
            <a:fld id="{401CF334-2D5C-4859-84A6-CA7E6E43FAEB}" type="slidenum">
              <a:rPr lang="en-US" smtClean="0"/>
              <a:t>21</a:t>
            </a:fld>
            <a:endParaRPr lang="en-US" dirty="0"/>
          </a:p>
        </p:txBody>
      </p:sp>
      <p:pic>
        <p:nvPicPr>
          <p:cNvPr id="8" name="Picture 7"/>
          <p:cNvPicPr>
            <a:picLocks noChangeAspect="1"/>
          </p:cNvPicPr>
          <p:nvPr/>
        </p:nvPicPr>
        <p:blipFill>
          <a:blip r:embed="rId4"/>
          <a:stretch>
            <a:fillRect/>
          </a:stretch>
        </p:blipFill>
        <p:spPr>
          <a:xfrm>
            <a:off x="4931648" y="2249425"/>
            <a:ext cx="6310900" cy="3072877"/>
          </a:xfrm>
          <a:prstGeom prst="rect">
            <a:avLst/>
          </a:prstGeom>
        </p:spPr>
      </p:pic>
    </p:spTree>
    <p:custDataLst>
      <p:tags r:id="rId1"/>
    </p:custDataLst>
    <p:extLst>
      <p:ext uri="{BB962C8B-B14F-4D97-AF65-F5344CB8AC3E}">
        <p14:creationId xmlns:p14="http://schemas.microsoft.com/office/powerpoint/2010/main" val="20680619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Form Changes /New Schedule Requirement can be Confusing</a:t>
            </a:r>
          </a:p>
        </p:txBody>
      </p:sp>
      <p:sp>
        <p:nvSpPr>
          <p:cNvPr id="4" name="Text Placeholder 3"/>
          <p:cNvSpPr>
            <a:spLocks noGrp="1"/>
          </p:cNvSpPr>
          <p:nvPr>
            <p:ph sz="half" idx="1"/>
          </p:nvPr>
        </p:nvSpPr>
        <p:spPr>
          <a:xfrm>
            <a:off x="609600" y="2249425"/>
            <a:ext cx="3698631" cy="3764513"/>
          </a:xfrm>
        </p:spPr>
        <p:txBody>
          <a:bodyPr/>
          <a:lstStyle/>
          <a:p>
            <a:r>
              <a:rPr lang="en-US" dirty="0"/>
              <a:t>Add new version to the initial workflow</a:t>
            </a:r>
          </a:p>
          <a:p>
            <a:r>
              <a:rPr lang="en-US" dirty="0"/>
              <a:t>Make the previous version schedule inactive</a:t>
            </a:r>
          </a:p>
          <a:p>
            <a:r>
              <a:rPr lang="en-US" dirty="0"/>
              <a:t>New Ongoing Schedule for V2</a:t>
            </a:r>
          </a:p>
          <a:p>
            <a:r>
              <a:rPr lang="en-US" dirty="0"/>
              <a:t>Make the previous schedule inactive</a:t>
            </a:r>
          </a:p>
          <a:p>
            <a:r>
              <a:rPr lang="en-US" dirty="0"/>
              <a:t>Create New for Old to Trigger New so none get missed</a:t>
            </a:r>
          </a:p>
          <a:p>
            <a:endParaRPr lang="en-US" dirty="0"/>
          </a:p>
        </p:txBody>
      </p:sp>
      <p:sp>
        <p:nvSpPr>
          <p:cNvPr id="3" name="Footer Placeholder 2">
            <a:extLst>
              <a:ext uri="{FF2B5EF4-FFF2-40B4-BE49-F238E27FC236}">
                <a16:creationId xmlns:a16="http://schemas.microsoft.com/office/drawing/2014/main" id="{E855C7B3-1BF3-4350-A8B9-6E6D0CA9B8D9}"/>
              </a:ext>
            </a:extLst>
          </p:cNvPr>
          <p:cNvSpPr>
            <a:spLocks noGrp="1"/>
          </p:cNvSpPr>
          <p:nvPr>
            <p:ph type="ftr" sz="quarter" idx="11"/>
          </p:nvPr>
        </p:nvSpPr>
        <p:spPr/>
        <p:txBody>
          <a:bodyPr/>
          <a:lstStyle/>
          <a:p>
            <a:r>
              <a:rPr lang="en-US"/>
              <a:t>myEvolv Peer Training Summit</a:t>
            </a:r>
            <a:endParaRPr lang="en-US" dirty="0"/>
          </a:p>
        </p:txBody>
      </p:sp>
      <p:sp>
        <p:nvSpPr>
          <p:cNvPr id="6" name="Slide Number Placeholder 5">
            <a:extLst>
              <a:ext uri="{FF2B5EF4-FFF2-40B4-BE49-F238E27FC236}">
                <a16:creationId xmlns:a16="http://schemas.microsoft.com/office/drawing/2014/main" id="{77B103F2-760D-440E-9D52-C4B77505968C}"/>
              </a:ext>
            </a:extLst>
          </p:cNvPr>
          <p:cNvSpPr>
            <a:spLocks noGrp="1"/>
          </p:cNvSpPr>
          <p:nvPr>
            <p:ph type="sldNum" sz="quarter" idx="12"/>
          </p:nvPr>
        </p:nvSpPr>
        <p:spPr/>
        <p:txBody>
          <a:bodyPr/>
          <a:lstStyle/>
          <a:p>
            <a:fld id="{401CF334-2D5C-4859-84A6-CA7E6E43FAEB}" type="slidenum">
              <a:rPr lang="en-US" smtClean="0"/>
              <a:t>22</a:t>
            </a:fld>
            <a:endParaRPr lang="en-US" dirty="0"/>
          </a:p>
        </p:txBody>
      </p:sp>
      <p:pic>
        <p:nvPicPr>
          <p:cNvPr id="7" name="Picture 7" descr="image006">
            <a:extLst>
              <a:ext uri="{FF2B5EF4-FFF2-40B4-BE49-F238E27FC236}">
                <a16:creationId xmlns:a16="http://schemas.microsoft.com/office/drawing/2014/main" id="{F7959214-363A-4BC6-BA78-0C75ECEFE44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48459" y="2085822"/>
            <a:ext cx="6994089" cy="27478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descr="image007">
            <a:extLst>
              <a:ext uri="{FF2B5EF4-FFF2-40B4-BE49-F238E27FC236}">
                <a16:creationId xmlns:a16="http://schemas.microsoft.com/office/drawing/2014/main" id="{6E8FA5D4-E59F-4879-AEE5-D4A19E9B47C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73494" y="4944195"/>
            <a:ext cx="8203791" cy="134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4050834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Woes</a:t>
            </a:r>
          </a:p>
        </p:txBody>
      </p:sp>
      <p:sp>
        <p:nvSpPr>
          <p:cNvPr id="3" name="Content Placeholder 2"/>
          <p:cNvSpPr>
            <a:spLocks noGrp="1"/>
          </p:cNvSpPr>
          <p:nvPr>
            <p:ph sz="half" idx="1"/>
          </p:nvPr>
        </p:nvSpPr>
        <p:spPr>
          <a:xfrm>
            <a:off x="609599" y="2249425"/>
            <a:ext cx="10677099" cy="4341875"/>
          </a:xfrm>
        </p:spPr>
        <p:txBody>
          <a:bodyPr>
            <a:normAutofit/>
          </a:bodyPr>
          <a:lstStyle/>
          <a:p>
            <a:r>
              <a:rPr lang="en-US" sz="2800" dirty="0"/>
              <a:t>Future dated triggers don’t work</a:t>
            </a:r>
          </a:p>
          <a:p>
            <a:r>
              <a:rPr lang="en-US" sz="2800" dirty="0" err="1"/>
              <a:t>myEvolv</a:t>
            </a:r>
            <a:r>
              <a:rPr lang="en-US" sz="2800" dirty="0"/>
              <a:t> fires events from the old enrollment if a client is enrolled in a program, discharged, and then re-enrolled in the same program (they come back if you delete them).</a:t>
            </a:r>
          </a:p>
          <a:p>
            <a:r>
              <a:rPr lang="en-US" sz="2800" dirty="0"/>
              <a:t>Duplicate events</a:t>
            </a:r>
          </a:p>
          <a:p>
            <a:r>
              <a:rPr lang="en-US" sz="2800" dirty="0"/>
              <a:t>Requirements that use “Program Enrollment” as the first trigger need to be implemented in a program that is already live.  (How to get the first instance of something in for existing clients who have been active for more than 30 days?)</a:t>
            </a:r>
          </a:p>
        </p:txBody>
      </p:sp>
      <p:sp>
        <p:nvSpPr>
          <p:cNvPr id="5" name="Footer Placeholder 4"/>
          <p:cNvSpPr>
            <a:spLocks noGrp="1"/>
          </p:cNvSpPr>
          <p:nvPr>
            <p:ph type="ftr" sz="quarter" idx="11"/>
          </p:nvPr>
        </p:nvSpPr>
        <p:spPr/>
        <p:txBody>
          <a:bodyPr/>
          <a:lstStyle/>
          <a:p>
            <a:r>
              <a:rPr lang="en-US"/>
              <a:t>myEvolv Peer Training Summit</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pPr/>
              <a:t>23</a:t>
            </a:fld>
            <a:endParaRPr lang="en-US" dirty="0"/>
          </a:p>
        </p:txBody>
      </p:sp>
    </p:spTree>
    <p:custDataLst>
      <p:tags r:id="rId1"/>
    </p:custDataLst>
    <p:extLst>
      <p:ext uri="{BB962C8B-B14F-4D97-AF65-F5344CB8AC3E}">
        <p14:creationId xmlns:p14="http://schemas.microsoft.com/office/powerpoint/2010/main" val="12270161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Overcoming Barriers to Workflows</a:t>
            </a:r>
          </a:p>
        </p:txBody>
      </p:sp>
      <p:sp>
        <p:nvSpPr>
          <p:cNvPr id="4" name="Text Placeholder 3"/>
          <p:cNvSpPr>
            <a:spLocks noGrp="1"/>
          </p:cNvSpPr>
          <p:nvPr>
            <p:ph sz="half" idx="1"/>
          </p:nvPr>
        </p:nvSpPr>
        <p:spPr>
          <a:xfrm>
            <a:off x="609600" y="2249425"/>
            <a:ext cx="10486292" cy="4341875"/>
          </a:xfrm>
        </p:spPr>
        <p:txBody>
          <a:bodyPr/>
          <a:lstStyle/>
          <a:p>
            <a:r>
              <a:rPr lang="en-US" dirty="0"/>
              <a:t>PREPARATION, PREPARATION – Workflow preparation is key, understand all concepts, what you are trying to obtain, and map out on paper outside of system first. </a:t>
            </a:r>
          </a:p>
          <a:p>
            <a:r>
              <a:rPr lang="en-US" dirty="0"/>
              <a:t>Attending Trainings/Learning Services Courses/Mentor Hours – the better the understanding of concepts, the easier workflows are to operate.</a:t>
            </a:r>
          </a:p>
          <a:p>
            <a:r>
              <a:rPr lang="en-US" dirty="0"/>
              <a:t>When form or policy changes occur that cause a change in existing workflows, take one step at a time and test in development first.  </a:t>
            </a:r>
          </a:p>
          <a:p>
            <a:r>
              <a:rPr lang="en-US" dirty="0"/>
              <a:t>TRAINING </a:t>
            </a:r>
          </a:p>
          <a:p>
            <a:pPr lvl="1"/>
            <a:r>
              <a:rPr lang="en-US" dirty="0"/>
              <a:t>Train workers extensively on how workflows work so if they do get behind scheduled, they understand how to edit dates to bring everything up to date.   </a:t>
            </a:r>
          </a:p>
          <a:p>
            <a:pPr lvl="1"/>
            <a:r>
              <a:rPr lang="en-US" dirty="0"/>
              <a:t>Teach Supervisors on how to monitor workflows, why an item scheduled and how to adjust when a change in process occurs.  </a:t>
            </a:r>
          </a:p>
          <a:p>
            <a:endParaRPr lang="en-US" dirty="0"/>
          </a:p>
        </p:txBody>
      </p:sp>
      <p:sp>
        <p:nvSpPr>
          <p:cNvPr id="3" name="Footer Placeholder 2">
            <a:extLst>
              <a:ext uri="{FF2B5EF4-FFF2-40B4-BE49-F238E27FC236}">
                <a16:creationId xmlns:a16="http://schemas.microsoft.com/office/drawing/2014/main" id="{1023C3B0-63C2-4E4F-880B-CE461A041055}"/>
              </a:ext>
            </a:extLst>
          </p:cNvPr>
          <p:cNvSpPr>
            <a:spLocks noGrp="1"/>
          </p:cNvSpPr>
          <p:nvPr>
            <p:ph type="ftr" sz="quarter" idx="11"/>
          </p:nvPr>
        </p:nvSpPr>
        <p:spPr/>
        <p:txBody>
          <a:bodyPr/>
          <a:lstStyle/>
          <a:p>
            <a:r>
              <a:rPr lang="en-US"/>
              <a:t>myEvolv Peer Training Summit</a:t>
            </a:r>
            <a:endParaRPr lang="en-US" dirty="0"/>
          </a:p>
        </p:txBody>
      </p:sp>
      <p:sp>
        <p:nvSpPr>
          <p:cNvPr id="6" name="Slide Number Placeholder 5">
            <a:extLst>
              <a:ext uri="{FF2B5EF4-FFF2-40B4-BE49-F238E27FC236}">
                <a16:creationId xmlns:a16="http://schemas.microsoft.com/office/drawing/2014/main" id="{A31A008B-035A-4EDD-86C6-8B761E532777}"/>
              </a:ext>
            </a:extLst>
          </p:cNvPr>
          <p:cNvSpPr>
            <a:spLocks noGrp="1"/>
          </p:cNvSpPr>
          <p:nvPr>
            <p:ph type="sldNum" sz="quarter" idx="12"/>
          </p:nvPr>
        </p:nvSpPr>
        <p:spPr/>
        <p:txBody>
          <a:bodyPr/>
          <a:lstStyle/>
          <a:p>
            <a:fld id="{401CF334-2D5C-4859-84A6-CA7E6E43FAEB}" type="slidenum">
              <a:rPr lang="en-US" smtClean="0"/>
              <a:t>24</a:t>
            </a:fld>
            <a:endParaRPr lang="en-US" dirty="0"/>
          </a:p>
        </p:txBody>
      </p:sp>
    </p:spTree>
    <p:custDataLst>
      <p:tags r:id="rId1"/>
    </p:custDataLst>
    <p:extLst>
      <p:ext uri="{BB962C8B-B14F-4D97-AF65-F5344CB8AC3E}">
        <p14:creationId xmlns:p14="http://schemas.microsoft.com/office/powerpoint/2010/main" val="411993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 3: New/Upcoming Features</a:t>
            </a:r>
          </a:p>
        </p:txBody>
      </p:sp>
      <p:sp>
        <p:nvSpPr>
          <p:cNvPr id="3" name="Content Placeholder 2"/>
          <p:cNvSpPr>
            <a:spLocks noGrp="1"/>
          </p:cNvSpPr>
          <p:nvPr>
            <p:ph idx="1"/>
          </p:nvPr>
        </p:nvSpPr>
        <p:spPr/>
        <p:txBody>
          <a:bodyPr/>
          <a:lstStyle/>
          <a:p>
            <a:r>
              <a:rPr lang="en-US" dirty="0"/>
              <a:t>After this section you will be excited about some of upcoming solutions to your workflow woes!</a:t>
            </a:r>
          </a:p>
        </p:txBody>
      </p:sp>
      <p:sp>
        <p:nvSpPr>
          <p:cNvPr id="4" name="Footer Placeholder 3">
            <a:extLst>
              <a:ext uri="{FF2B5EF4-FFF2-40B4-BE49-F238E27FC236}">
                <a16:creationId xmlns:a16="http://schemas.microsoft.com/office/drawing/2014/main" id="{336B9219-DAC2-46B2-9EC0-8EC6B14DE851}"/>
              </a:ext>
            </a:extLst>
          </p:cNvPr>
          <p:cNvSpPr>
            <a:spLocks noGrp="1"/>
          </p:cNvSpPr>
          <p:nvPr>
            <p:ph type="ftr" sz="quarter" idx="11"/>
          </p:nvPr>
        </p:nvSpPr>
        <p:spPr/>
        <p:txBody>
          <a:bodyPr/>
          <a:lstStyle/>
          <a:p>
            <a:r>
              <a:rPr lang="en-US"/>
              <a:t>myEvolv Peer Training Summit</a:t>
            </a:r>
            <a:endParaRPr lang="en-US" dirty="0"/>
          </a:p>
        </p:txBody>
      </p:sp>
      <p:sp>
        <p:nvSpPr>
          <p:cNvPr id="5" name="Slide Number Placeholder 4">
            <a:extLst>
              <a:ext uri="{FF2B5EF4-FFF2-40B4-BE49-F238E27FC236}">
                <a16:creationId xmlns:a16="http://schemas.microsoft.com/office/drawing/2014/main" id="{5BE4CF86-7B9E-4453-B5AC-6D97208CBC64}"/>
              </a:ext>
            </a:extLst>
          </p:cNvPr>
          <p:cNvSpPr>
            <a:spLocks noGrp="1"/>
          </p:cNvSpPr>
          <p:nvPr>
            <p:ph type="sldNum" sz="quarter" idx="12"/>
          </p:nvPr>
        </p:nvSpPr>
        <p:spPr/>
        <p:txBody>
          <a:bodyPr/>
          <a:lstStyle/>
          <a:p>
            <a:fld id="{0CF0F41A-7C67-4585-8868-04259A0B2400}" type="slidenum">
              <a:rPr lang="en-US" smtClean="0"/>
              <a:pPr/>
              <a:t>25</a:t>
            </a:fld>
            <a:endParaRPr lang="en-US" dirty="0"/>
          </a:p>
        </p:txBody>
      </p:sp>
    </p:spTree>
    <p:custDataLst>
      <p:tags r:id="rId1"/>
    </p:custDataLst>
    <p:extLst>
      <p:ext uri="{BB962C8B-B14F-4D97-AF65-F5344CB8AC3E}">
        <p14:creationId xmlns:p14="http://schemas.microsoft.com/office/powerpoint/2010/main" val="35719502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Upcoming Features</a:t>
            </a:r>
          </a:p>
        </p:txBody>
      </p:sp>
      <p:sp>
        <p:nvSpPr>
          <p:cNvPr id="4" name="Text Placeholder 3"/>
          <p:cNvSpPr>
            <a:spLocks noGrp="1"/>
          </p:cNvSpPr>
          <p:nvPr>
            <p:ph sz="half" idx="1"/>
          </p:nvPr>
        </p:nvSpPr>
        <p:spPr>
          <a:xfrm>
            <a:off x="609600" y="2209801"/>
            <a:ext cx="10124948" cy="4381500"/>
          </a:xfrm>
        </p:spPr>
        <p:txBody>
          <a:bodyPr/>
          <a:lstStyle/>
          <a:p>
            <a:r>
              <a:rPr lang="en-US" dirty="0"/>
              <a:t>Initial Triggers will work more than one time.  Will be helpful in situations when you need something to happen multiple times, but only if the trigger precedes it.</a:t>
            </a:r>
          </a:p>
          <a:p>
            <a:r>
              <a:rPr lang="en-US" dirty="0"/>
              <a:t>Future dated triggers will correctly schedule the next event.  For example, a program has to draft a treatment plan ahead of time but needs the date to be the date of the meeting in which it will be reviewed. </a:t>
            </a:r>
          </a:p>
          <a:p>
            <a:r>
              <a:rPr lang="en-US" dirty="0"/>
              <a:t>Program re-enrollment bugs will be fixed</a:t>
            </a:r>
          </a:p>
          <a:p>
            <a:pPr lvl="1"/>
            <a:r>
              <a:rPr lang="en-US" dirty="0"/>
              <a:t>Initial events will fire as they should based on enrollment trigger</a:t>
            </a:r>
          </a:p>
          <a:p>
            <a:pPr lvl="1"/>
            <a:r>
              <a:rPr lang="en-US" dirty="0"/>
              <a:t>Events from past recurring schedule from old program will not longer continue in new enrollment</a:t>
            </a:r>
          </a:p>
        </p:txBody>
      </p:sp>
      <p:sp>
        <p:nvSpPr>
          <p:cNvPr id="3" name="Footer Placeholder 2">
            <a:extLst>
              <a:ext uri="{FF2B5EF4-FFF2-40B4-BE49-F238E27FC236}">
                <a16:creationId xmlns:a16="http://schemas.microsoft.com/office/drawing/2014/main" id="{E855C7B3-1BF3-4350-A8B9-6E6D0CA9B8D9}"/>
              </a:ext>
            </a:extLst>
          </p:cNvPr>
          <p:cNvSpPr>
            <a:spLocks noGrp="1"/>
          </p:cNvSpPr>
          <p:nvPr>
            <p:ph type="ftr" sz="quarter" idx="11"/>
          </p:nvPr>
        </p:nvSpPr>
        <p:spPr/>
        <p:txBody>
          <a:bodyPr/>
          <a:lstStyle/>
          <a:p>
            <a:r>
              <a:rPr lang="en-US"/>
              <a:t>myEvolv Peer Training Summit</a:t>
            </a:r>
            <a:endParaRPr lang="en-US" dirty="0"/>
          </a:p>
        </p:txBody>
      </p:sp>
      <p:sp>
        <p:nvSpPr>
          <p:cNvPr id="6" name="Slide Number Placeholder 5">
            <a:extLst>
              <a:ext uri="{FF2B5EF4-FFF2-40B4-BE49-F238E27FC236}">
                <a16:creationId xmlns:a16="http://schemas.microsoft.com/office/drawing/2014/main" id="{77B103F2-760D-440E-9D52-C4B77505968C}"/>
              </a:ext>
            </a:extLst>
          </p:cNvPr>
          <p:cNvSpPr>
            <a:spLocks noGrp="1"/>
          </p:cNvSpPr>
          <p:nvPr>
            <p:ph type="sldNum" sz="quarter" idx="12"/>
          </p:nvPr>
        </p:nvSpPr>
        <p:spPr/>
        <p:txBody>
          <a:bodyPr/>
          <a:lstStyle/>
          <a:p>
            <a:fld id="{401CF334-2D5C-4859-84A6-CA7E6E43FAEB}" type="slidenum">
              <a:rPr lang="en-US" smtClean="0"/>
              <a:t>26</a:t>
            </a:fld>
            <a:endParaRPr lang="en-US" dirty="0"/>
          </a:p>
        </p:txBody>
      </p:sp>
    </p:spTree>
    <p:custDataLst>
      <p:tags r:id="rId1"/>
    </p:custDataLst>
    <p:extLst>
      <p:ext uri="{BB962C8B-B14F-4D97-AF65-F5344CB8AC3E}">
        <p14:creationId xmlns:p14="http://schemas.microsoft.com/office/powerpoint/2010/main" val="37322739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0014" y="2720083"/>
            <a:ext cx="10873483" cy="3625853"/>
          </a:xfrm>
        </p:spPr>
        <p:txBody>
          <a:bodyPr>
            <a:normAutofit/>
          </a:bodyPr>
          <a:lstStyle/>
          <a:p>
            <a:pPr marL="109728" indent="0" algn="ctr">
              <a:buNone/>
            </a:pPr>
            <a:r>
              <a:rPr lang="en-US" sz="8000" dirty="0"/>
              <a:t>Questions?</a:t>
            </a:r>
          </a:p>
        </p:txBody>
      </p:sp>
      <p:sp>
        <p:nvSpPr>
          <p:cNvPr id="4" name="Footer Placeholder 3">
            <a:extLst>
              <a:ext uri="{FF2B5EF4-FFF2-40B4-BE49-F238E27FC236}">
                <a16:creationId xmlns:a16="http://schemas.microsoft.com/office/drawing/2014/main" id="{EB88E381-8669-4093-98C5-DC0C7EE612D3}"/>
              </a:ext>
            </a:extLst>
          </p:cNvPr>
          <p:cNvSpPr>
            <a:spLocks noGrp="1"/>
          </p:cNvSpPr>
          <p:nvPr>
            <p:ph type="ftr" sz="quarter" idx="11"/>
          </p:nvPr>
        </p:nvSpPr>
        <p:spPr/>
        <p:txBody>
          <a:bodyPr/>
          <a:lstStyle/>
          <a:p>
            <a:r>
              <a:rPr lang="en-US"/>
              <a:t>myEvolv Peer Training Summit</a:t>
            </a:r>
            <a:endParaRPr lang="en-US" dirty="0"/>
          </a:p>
        </p:txBody>
      </p:sp>
      <p:sp>
        <p:nvSpPr>
          <p:cNvPr id="5" name="Slide Number Placeholder 4">
            <a:extLst>
              <a:ext uri="{FF2B5EF4-FFF2-40B4-BE49-F238E27FC236}">
                <a16:creationId xmlns:a16="http://schemas.microsoft.com/office/drawing/2014/main" id="{FE39C1C7-298C-4E66-8830-9A5E2F592A7D}"/>
              </a:ext>
            </a:extLst>
          </p:cNvPr>
          <p:cNvSpPr>
            <a:spLocks noGrp="1"/>
          </p:cNvSpPr>
          <p:nvPr>
            <p:ph type="sldNum" sz="quarter" idx="12"/>
          </p:nvPr>
        </p:nvSpPr>
        <p:spPr/>
        <p:txBody>
          <a:bodyPr/>
          <a:lstStyle/>
          <a:p>
            <a:fld id="{0CF0F41A-7C67-4585-8868-04259A0B2400}" type="slidenum">
              <a:rPr lang="en-US" smtClean="0"/>
              <a:pPr/>
              <a:t>27</a:t>
            </a:fld>
            <a:endParaRPr lang="en-US" dirty="0"/>
          </a:p>
        </p:txBody>
      </p:sp>
    </p:spTree>
    <p:custDataLst>
      <p:tags r:id="rId1"/>
    </p:custDataLst>
    <p:extLst>
      <p:ext uri="{BB962C8B-B14F-4D97-AF65-F5344CB8AC3E}">
        <p14:creationId xmlns:p14="http://schemas.microsoft.com/office/powerpoint/2010/main" val="3809512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87775" y="893853"/>
            <a:ext cx="6037780" cy="5464656"/>
          </a:xfrm>
        </p:spPr>
        <p:txBody>
          <a:bodyPr>
            <a:normAutofit fontScale="70000" lnSpcReduction="20000"/>
          </a:bodyPr>
          <a:lstStyle/>
          <a:p>
            <a:r>
              <a:rPr lang="en-US" dirty="0"/>
              <a:t>Spurwink-Diverse services across Maine</a:t>
            </a:r>
          </a:p>
          <a:p>
            <a:r>
              <a:rPr lang="en-US" dirty="0"/>
              <a:t>Outpatient Services</a:t>
            </a:r>
          </a:p>
          <a:p>
            <a:pPr lvl="1"/>
            <a:r>
              <a:rPr lang="en-US" dirty="0"/>
              <a:t>Therapy Services</a:t>
            </a:r>
          </a:p>
          <a:p>
            <a:pPr lvl="1"/>
            <a:r>
              <a:rPr lang="en-US" dirty="0"/>
              <a:t>Functional Family Therapy</a:t>
            </a:r>
          </a:p>
          <a:p>
            <a:pPr lvl="1"/>
            <a:r>
              <a:rPr lang="en-US" dirty="0"/>
              <a:t>ACT</a:t>
            </a:r>
          </a:p>
          <a:p>
            <a:pPr lvl="1"/>
            <a:r>
              <a:rPr lang="en-US" dirty="0" err="1"/>
              <a:t>BHH</a:t>
            </a:r>
            <a:r>
              <a:rPr lang="en-US" dirty="0"/>
              <a:t>/</a:t>
            </a:r>
            <a:r>
              <a:rPr lang="en-US" dirty="0" err="1"/>
              <a:t>OHH</a:t>
            </a:r>
            <a:endParaRPr lang="en-US" dirty="0"/>
          </a:p>
          <a:p>
            <a:pPr lvl="1"/>
            <a:r>
              <a:rPr lang="en-US" dirty="0"/>
              <a:t>Medication Management</a:t>
            </a:r>
          </a:p>
          <a:p>
            <a:r>
              <a:rPr lang="en-US" dirty="0"/>
              <a:t>Treatment Foster Care </a:t>
            </a:r>
          </a:p>
          <a:p>
            <a:r>
              <a:rPr lang="en-US" dirty="0"/>
              <a:t>Children’s Residential and Day Treatment</a:t>
            </a:r>
          </a:p>
          <a:p>
            <a:r>
              <a:rPr lang="en-US" dirty="0"/>
              <a:t>Child Abuse Evaluations</a:t>
            </a:r>
          </a:p>
          <a:p>
            <a:r>
              <a:rPr lang="en-US" dirty="0"/>
              <a:t>Therapeutic Preschool</a:t>
            </a:r>
          </a:p>
          <a:p>
            <a:r>
              <a:rPr lang="en-US" dirty="0"/>
              <a:t>Adult Community Case Management</a:t>
            </a:r>
          </a:p>
          <a:p>
            <a:r>
              <a:rPr lang="en-US" dirty="0"/>
              <a:t>Using Workflows since implementation and went live with scheduling in place. </a:t>
            </a:r>
          </a:p>
          <a:p>
            <a:r>
              <a:rPr lang="en-US" dirty="0"/>
              <a:t>Assessments, Treatment Plans, Discharge Summaries and various other requirements are connected to scheduling.</a:t>
            </a:r>
          </a:p>
          <a:p>
            <a:r>
              <a:rPr lang="en-US" dirty="0"/>
              <a:t>Currently operating over 300 schedules in our system.</a:t>
            </a:r>
          </a:p>
          <a:p>
            <a:endParaRPr lang="en-US" dirty="0"/>
          </a:p>
        </p:txBody>
      </p:sp>
      <p:sp>
        <p:nvSpPr>
          <p:cNvPr id="4" name="Footer Placeholder 3"/>
          <p:cNvSpPr>
            <a:spLocks noGrp="1"/>
          </p:cNvSpPr>
          <p:nvPr>
            <p:ph type="ftr" sz="quarter" idx="11"/>
          </p:nvPr>
        </p:nvSpPr>
        <p:spPr/>
        <p:txBody>
          <a:bodyPr/>
          <a:lstStyle/>
          <a:p>
            <a:r>
              <a:rPr lang="en-US"/>
              <a:t>myEvolv Peer Training Summit</a:t>
            </a:r>
            <a:endParaRPr lang="en-US" dirty="0"/>
          </a:p>
        </p:txBody>
      </p:sp>
      <p:sp>
        <p:nvSpPr>
          <p:cNvPr id="5" name="Slide Number Placeholder 4"/>
          <p:cNvSpPr>
            <a:spLocks noGrp="1"/>
          </p:cNvSpPr>
          <p:nvPr>
            <p:ph type="sldNum" sz="quarter" idx="12"/>
          </p:nvPr>
        </p:nvSpPr>
        <p:spPr/>
        <p:txBody>
          <a:bodyPr/>
          <a:lstStyle/>
          <a:p>
            <a:fld id="{0CF0F41A-7C67-4585-8868-04259A0B2400}" type="slidenum">
              <a:rPr lang="en-US" smtClean="0"/>
              <a:pPr/>
              <a:t>3</a:t>
            </a:fld>
            <a:endParaRPr lang="en-US" dirty="0"/>
          </a:p>
        </p:txBody>
      </p:sp>
      <p:sp>
        <p:nvSpPr>
          <p:cNvPr id="7" name="TextBox 6"/>
          <p:cNvSpPr txBox="1"/>
          <p:nvPr/>
        </p:nvSpPr>
        <p:spPr>
          <a:xfrm>
            <a:off x="496475" y="3319313"/>
            <a:ext cx="4758786" cy="1569660"/>
          </a:xfrm>
          <a:prstGeom prst="rect">
            <a:avLst/>
          </a:prstGeom>
          <a:noFill/>
        </p:spPr>
        <p:txBody>
          <a:bodyPr wrap="square" rtlCol="0">
            <a:spAutoFit/>
          </a:bodyPr>
          <a:lstStyle/>
          <a:p>
            <a:r>
              <a:rPr lang="en-US" sz="2400" dirty="0"/>
              <a:t>Natalie Thomas, </a:t>
            </a:r>
            <a:r>
              <a:rPr lang="en-US" sz="2400" dirty="0" err="1"/>
              <a:t>LCSW</a:t>
            </a:r>
            <a:endParaRPr lang="en-US" sz="2400" dirty="0"/>
          </a:p>
          <a:p>
            <a:r>
              <a:rPr lang="en-US" sz="2400" dirty="0"/>
              <a:t>Associate Director of </a:t>
            </a:r>
            <a:r>
              <a:rPr lang="en-US" sz="2400" dirty="0" err="1"/>
              <a:t>CQI</a:t>
            </a:r>
            <a:r>
              <a:rPr lang="en-US" sz="2400" dirty="0"/>
              <a:t>/</a:t>
            </a:r>
            <a:r>
              <a:rPr lang="en-US" sz="2400" dirty="0" err="1"/>
              <a:t>EHR</a:t>
            </a:r>
            <a:r>
              <a:rPr lang="en-US" sz="2400" dirty="0"/>
              <a:t> Administrator</a:t>
            </a:r>
          </a:p>
          <a:p>
            <a:r>
              <a:rPr lang="en-US" sz="2400" dirty="0"/>
              <a:t>Evolv Implementation 2016</a:t>
            </a:r>
          </a:p>
        </p:txBody>
      </p:sp>
      <p:pic>
        <p:nvPicPr>
          <p:cNvPr id="2" name="Picture 1"/>
          <p:cNvPicPr>
            <a:picLocks noChangeAspect="1"/>
          </p:cNvPicPr>
          <p:nvPr/>
        </p:nvPicPr>
        <p:blipFill>
          <a:blip r:embed="rId3"/>
          <a:stretch>
            <a:fillRect/>
          </a:stretch>
        </p:blipFill>
        <p:spPr>
          <a:xfrm>
            <a:off x="496475" y="843175"/>
            <a:ext cx="4410075" cy="2038350"/>
          </a:xfrm>
          <a:prstGeom prst="rect">
            <a:avLst/>
          </a:prstGeom>
        </p:spPr>
      </p:pic>
    </p:spTree>
    <p:custDataLst>
      <p:tags r:id="rId1"/>
    </p:custDataLst>
    <p:extLst>
      <p:ext uri="{BB962C8B-B14F-4D97-AF65-F5344CB8AC3E}">
        <p14:creationId xmlns:p14="http://schemas.microsoft.com/office/powerpoint/2010/main" val="14300335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normAutofit/>
          </a:bodyPr>
          <a:lstStyle/>
          <a:p>
            <a:r>
              <a:rPr lang="en-US" dirty="0"/>
              <a:t>Workflows are an extremely helpful and often underutilized tool in </a:t>
            </a:r>
            <a:r>
              <a:rPr lang="en-US" dirty="0" err="1"/>
              <a:t>myEvolv</a:t>
            </a:r>
            <a:r>
              <a:rPr lang="en-US" dirty="0"/>
              <a:t>. This is likely due to agencies experiencing them as “complicated”, “quirky” or not designed to do what agencies need.</a:t>
            </a:r>
          </a:p>
          <a:p>
            <a:r>
              <a:rPr lang="en-US" dirty="0"/>
              <a:t>Following this presentation you will have a better understanding of:</a:t>
            </a:r>
          </a:p>
          <a:p>
            <a:pPr lvl="1"/>
            <a:r>
              <a:rPr lang="en-US" dirty="0"/>
              <a:t>Best practices around workflow setup and use</a:t>
            </a:r>
          </a:p>
          <a:p>
            <a:pPr lvl="1"/>
            <a:r>
              <a:rPr lang="en-US" dirty="0"/>
              <a:t>How to work around potential barriers/limitations</a:t>
            </a:r>
          </a:p>
          <a:p>
            <a:pPr lvl="1"/>
            <a:r>
              <a:rPr lang="en-US" dirty="0"/>
              <a:t>Why it is worth it to make workflows “work” for your agency!</a:t>
            </a:r>
          </a:p>
          <a:p>
            <a:pPr marL="109728" indent="0">
              <a:buNone/>
            </a:pPr>
            <a:endParaRPr lang="en-US" dirty="0"/>
          </a:p>
        </p:txBody>
      </p:sp>
      <p:sp>
        <p:nvSpPr>
          <p:cNvPr id="4" name="Footer Placeholder 3">
            <a:extLst>
              <a:ext uri="{FF2B5EF4-FFF2-40B4-BE49-F238E27FC236}">
                <a16:creationId xmlns:a16="http://schemas.microsoft.com/office/drawing/2014/main" id="{4347536D-F8E4-48D8-9DE3-24D2936454F2}"/>
              </a:ext>
            </a:extLst>
          </p:cNvPr>
          <p:cNvSpPr>
            <a:spLocks noGrp="1"/>
          </p:cNvSpPr>
          <p:nvPr>
            <p:ph type="ftr" sz="quarter" idx="11"/>
          </p:nvPr>
        </p:nvSpPr>
        <p:spPr/>
        <p:txBody>
          <a:bodyPr/>
          <a:lstStyle/>
          <a:p>
            <a:r>
              <a:rPr lang="en-US"/>
              <a:t>myEvolv Peer Training Summit</a:t>
            </a:r>
            <a:endParaRPr lang="en-US" dirty="0"/>
          </a:p>
        </p:txBody>
      </p:sp>
      <p:sp>
        <p:nvSpPr>
          <p:cNvPr id="5" name="Slide Number Placeholder 4">
            <a:extLst>
              <a:ext uri="{FF2B5EF4-FFF2-40B4-BE49-F238E27FC236}">
                <a16:creationId xmlns:a16="http://schemas.microsoft.com/office/drawing/2014/main" id="{FC6B94CC-2921-4734-8CAD-EB0DE0689598}"/>
              </a:ext>
            </a:extLst>
          </p:cNvPr>
          <p:cNvSpPr>
            <a:spLocks noGrp="1"/>
          </p:cNvSpPr>
          <p:nvPr>
            <p:ph type="sldNum" sz="quarter" idx="12"/>
          </p:nvPr>
        </p:nvSpPr>
        <p:spPr/>
        <p:txBody>
          <a:bodyPr/>
          <a:lstStyle/>
          <a:p>
            <a:fld id="{0CF0F41A-7C67-4585-8868-04259A0B2400}" type="slidenum">
              <a:rPr lang="en-US" smtClean="0"/>
              <a:pPr/>
              <a:t>4</a:t>
            </a:fld>
            <a:endParaRPr lang="en-US" dirty="0"/>
          </a:p>
        </p:txBody>
      </p:sp>
    </p:spTree>
    <p:custDataLst>
      <p:tags r:id="rId1"/>
    </p:custDataLst>
    <p:extLst>
      <p:ext uri="{BB962C8B-B14F-4D97-AF65-F5344CB8AC3E}">
        <p14:creationId xmlns:p14="http://schemas.microsoft.com/office/powerpoint/2010/main" val="997860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Outline</a:t>
            </a:r>
          </a:p>
        </p:txBody>
      </p:sp>
      <p:sp>
        <p:nvSpPr>
          <p:cNvPr id="3" name="Content Placeholder 2"/>
          <p:cNvSpPr>
            <a:spLocks noGrp="1"/>
          </p:cNvSpPr>
          <p:nvPr>
            <p:ph idx="1"/>
          </p:nvPr>
        </p:nvSpPr>
        <p:spPr/>
        <p:txBody>
          <a:bodyPr/>
          <a:lstStyle/>
          <a:p>
            <a:r>
              <a:rPr lang="en-US" dirty="0"/>
              <a:t>Lesson 1: Workflow Basics</a:t>
            </a:r>
          </a:p>
          <a:p>
            <a:pPr lvl="1"/>
            <a:r>
              <a:rPr lang="en-US" dirty="0"/>
              <a:t>Uses, Set up tips, Real life examples </a:t>
            </a:r>
          </a:p>
          <a:p>
            <a:pPr marL="411480" lvl="1" indent="0">
              <a:buNone/>
            </a:pPr>
            <a:endParaRPr lang="en-US" dirty="0"/>
          </a:p>
          <a:p>
            <a:r>
              <a:rPr lang="en-US" dirty="0"/>
              <a:t>Lesson 2: Workflow “hacks”</a:t>
            </a:r>
          </a:p>
          <a:p>
            <a:pPr lvl="1"/>
            <a:r>
              <a:rPr lang="en-US" dirty="0"/>
              <a:t>Potential Pitfalls, Limitations and how to make them “work” for you anyway</a:t>
            </a:r>
          </a:p>
          <a:p>
            <a:pPr marL="411480" lvl="1" indent="0">
              <a:buNone/>
            </a:pPr>
            <a:endParaRPr lang="en-US" dirty="0"/>
          </a:p>
          <a:p>
            <a:r>
              <a:rPr lang="en-US" dirty="0"/>
              <a:t>Lesson 3: New/Upcoming Features</a:t>
            </a:r>
          </a:p>
          <a:p>
            <a:endParaRPr lang="en-US" dirty="0"/>
          </a:p>
        </p:txBody>
      </p:sp>
      <p:sp>
        <p:nvSpPr>
          <p:cNvPr id="4" name="Footer Placeholder 3">
            <a:extLst>
              <a:ext uri="{FF2B5EF4-FFF2-40B4-BE49-F238E27FC236}">
                <a16:creationId xmlns:a16="http://schemas.microsoft.com/office/drawing/2014/main" id="{4347536D-F8E4-48D8-9DE3-24D2936454F2}"/>
              </a:ext>
            </a:extLst>
          </p:cNvPr>
          <p:cNvSpPr>
            <a:spLocks noGrp="1"/>
          </p:cNvSpPr>
          <p:nvPr>
            <p:ph type="ftr" sz="quarter" idx="11"/>
          </p:nvPr>
        </p:nvSpPr>
        <p:spPr/>
        <p:txBody>
          <a:bodyPr/>
          <a:lstStyle/>
          <a:p>
            <a:r>
              <a:rPr lang="en-US"/>
              <a:t>myEvolv Peer Training Summit</a:t>
            </a:r>
            <a:endParaRPr lang="en-US" dirty="0"/>
          </a:p>
        </p:txBody>
      </p:sp>
      <p:sp>
        <p:nvSpPr>
          <p:cNvPr id="5" name="Slide Number Placeholder 4">
            <a:extLst>
              <a:ext uri="{FF2B5EF4-FFF2-40B4-BE49-F238E27FC236}">
                <a16:creationId xmlns:a16="http://schemas.microsoft.com/office/drawing/2014/main" id="{FC6B94CC-2921-4734-8CAD-EB0DE0689598}"/>
              </a:ext>
            </a:extLst>
          </p:cNvPr>
          <p:cNvSpPr>
            <a:spLocks noGrp="1"/>
          </p:cNvSpPr>
          <p:nvPr>
            <p:ph type="sldNum" sz="quarter" idx="12"/>
          </p:nvPr>
        </p:nvSpPr>
        <p:spPr/>
        <p:txBody>
          <a:bodyPr/>
          <a:lstStyle/>
          <a:p>
            <a:fld id="{0CF0F41A-7C67-4585-8868-04259A0B2400}" type="slidenum">
              <a:rPr lang="en-US" smtClean="0"/>
              <a:pPr/>
              <a:t>5</a:t>
            </a:fld>
            <a:endParaRPr lang="en-US" dirty="0"/>
          </a:p>
        </p:txBody>
      </p:sp>
    </p:spTree>
    <p:custDataLst>
      <p:tags r:id="rId1"/>
    </p:custDataLst>
    <p:extLst>
      <p:ext uri="{BB962C8B-B14F-4D97-AF65-F5344CB8AC3E}">
        <p14:creationId xmlns:p14="http://schemas.microsoft.com/office/powerpoint/2010/main" val="1971653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 1: Workflow Basics</a:t>
            </a:r>
          </a:p>
        </p:txBody>
      </p:sp>
      <p:sp>
        <p:nvSpPr>
          <p:cNvPr id="3" name="Content Placeholder 2"/>
          <p:cNvSpPr>
            <a:spLocks noGrp="1"/>
          </p:cNvSpPr>
          <p:nvPr>
            <p:ph idx="1"/>
          </p:nvPr>
        </p:nvSpPr>
        <p:spPr/>
        <p:txBody>
          <a:bodyPr/>
          <a:lstStyle/>
          <a:p>
            <a:pPr marL="109728" indent="0">
              <a:buNone/>
            </a:pPr>
            <a:r>
              <a:rPr lang="en-US" dirty="0"/>
              <a:t>At the end of this section, you will be able to identify:</a:t>
            </a:r>
          </a:p>
          <a:p>
            <a:r>
              <a:rPr lang="en-US" dirty="0"/>
              <a:t>Workflow uses throughout </a:t>
            </a:r>
            <a:r>
              <a:rPr lang="en-US" dirty="0" err="1"/>
              <a:t>evolv</a:t>
            </a:r>
            <a:endParaRPr lang="en-US" dirty="0"/>
          </a:p>
          <a:p>
            <a:r>
              <a:rPr lang="en-US" dirty="0"/>
              <a:t>Key pieces of information needed to build a successful workflow</a:t>
            </a:r>
          </a:p>
          <a:p>
            <a:r>
              <a:rPr lang="en-US" dirty="0"/>
              <a:t>Parts of a workflow and what they do</a:t>
            </a:r>
          </a:p>
          <a:p>
            <a:r>
              <a:rPr lang="en-US" dirty="0"/>
              <a:t>Factors that will ensure success in making workflows “work”</a:t>
            </a:r>
          </a:p>
        </p:txBody>
      </p:sp>
      <p:sp>
        <p:nvSpPr>
          <p:cNvPr id="4" name="Footer Placeholder 3">
            <a:extLst>
              <a:ext uri="{FF2B5EF4-FFF2-40B4-BE49-F238E27FC236}">
                <a16:creationId xmlns:a16="http://schemas.microsoft.com/office/drawing/2014/main" id="{7B8BC616-735D-43D8-B9C4-9A1E512B6EED}"/>
              </a:ext>
            </a:extLst>
          </p:cNvPr>
          <p:cNvSpPr>
            <a:spLocks noGrp="1"/>
          </p:cNvSpPr>
          <p:nvPr>
            <p:ph type="ftr" sz="quarter" idx="11"/>
          </p:nvPr>
        </p:nvSpPr>
        <p:spPr/>
        <p:txBody>
          <a:bodyPr/>
          <a:lstStyle/>
          <a:p>
            <a:r>
              <a:rPr lang="en-US"/>
              <a:t>myEvolv Peer Training Summit</a:t>
            </a:r>
            <a:endParaRPr lang="en-US" dirty="0"/>
          </a:p>
        </p:txBody>
      </p:sp>
      <p:sp>
        <p:nvSpPr>
          <p:cNvPr id="5" name="Slide Number Placeholder 4">
            <a:extLst>
              <a:ext uri="{FF2B5EF4-FFF2-40B4-BE49-F238E27FC236}">
                <a16:creationId xmlns:a16="http://schemas.microsoft.com/office/drawing/2014/main" id="{87A1DAC0-CC71-4F6D-8901-FBCE7B68B210}"/>
              </a:ext>
            </a:extLst>
          </p:cNvPr>
          <p:cNvSpPr>
            <a:spLocks noGrp="1"/>
          </p:cNvSpPr>
          <p:nvPr>
            <p:ph type="sldNum" sz="quarter" idx="12"/>
          </p:nvPr>
        </p:nvSpPr>
        <p:spPr/>
        <p:txBody>
          <a:bodyPr/>
          <a:lstStyle/>
          <a:p>
            <a:fld id="{0CF0F41A-7C67-4585-8868-04259A0B2400}" type="slidenum">
              <a:rPr lang="en-US" smtClean="0"/>
              <a:pPr/>
              <a:t>6</a:t>
            </a:fld>
            <a:endParaRPr lang="en-US" dirty="0"/>
          </a:p>
        </p:txBody>
      </p:sp>
    </p:spTree>
    <p:custDataLst>
      <p:tags r:id="rId1"/>
    </p:custDataLst>
    <p:extLst>
      <p:ext uri="{BB962C8B-B14F-4D97-AF65-F5344CB8AC3E}">
        <p14:creationId xmlns:p14="http://schemas.microsoft.com/office/powerpoint/2010/main" val="3168210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Workflows?</a:t>
            </a:r>
          </a:p>
        </p:txBody>
      </p:sp>
      <p:sp>
        <p:nvSpPr>
          <p:cNvPr id="3" name="Content Placeholder 2"/>
          <p:cNvSpPr>
            <a:spLocks noGrp="1"/>
          </p:cNvSpPr>
          <p:nvPr>
            <p:ph idx="1"/>
          </p:nvPr>
        </p:nvSpPr>
        <p:spPr>
          <a:xfrm>
            <a:off x="609600" y="1969477"/>
            <a:ext cx="10972800" cy="4605059"/>
          </a:xfrm>
        </p:spPr>
        <p:txBody>
          <a:bodyPr/>
          <a:lstStyle/>
          <a:p>
            <a:endParaRPr lang="en-US" dirty="0"/>
          </a:p>
          <a:p>
            <a:r>
              <a:rPr lang="en-US" dirty="0" err="1"/>
              <a:t>myEvolv’s</a:t>
            </a:r>
            <a:r>
              <a:rPr lang="en-US" dirty="0"/>
              <a:t> automatic scheduling functionality (Not to be confused with Routing)</a:t>
            </a:r>
          </a:p>
          <a:p>
            <a:r>
              <a:rPr lang="en-US" dirty="0"/>
              <a:t>Designed to assist agencies in improving compliance with various internal and external documentation requirements</a:t>
            </a:r>
          </a:p>
          <a:p>
            <a:r>
              <a:rPr lang="en-US" dirty="0"/>
              <a:t>Events/Tasks are scheduled for users based on agency defined “rules”</a:t>
            </a:r>
          </a:p>
          <a:p>
            <a:endParaRPr lang="en-US" dirty="0"/>
          </a:p>
          <a:p>
            <a:pPr marL="109728" indent="0">
              <a:buNone/>
            </a:pPr>
            <a:endParaRPr lang="en-US" dirty="0"/>
          </a:p>
          <a:p>
            <a:endParaRPr lang="en-US" dirty="0"/>
          </a:p>
        </p:txBody>
      </p:sp>
      <p:sp>
        <p:nvSpPr>
          <p:cNvPr id="4" name="Footer Placeholder 3">
            <a:extLst>
              <a:ext uri="{FF2B5EF4-FFF2-40B4-BE49-F238E27FC236}">
                <a16:creationId xmlns:a16="http://schemas.microsoft.com/office/drawing/2014/main" id="{839EF42D-052E-4EA3-A07B-2413C3A5FF76}"/>
              </a:ext>
            </a:extLst>
          </p:cNvPr>
          <p:cNvSpPr>
            <a:spLocks noGrp="1"/>
          </p:cNvSpPr>
          <p:nvPr>
            <p:ph type="ftr" sz="quarter" idx="11"/>
          </p:nvPr>
        </p:nvSpPr>
        <p:spPr/>
        <p:txBody>
          <a:bodyPr/>
          <a:lstStyle/>
          <a:p>
            <a:r>
              <a:rPr lang="en-US"/>
              <a:t>myEvolv Peer Training Summit</a:t>
            </a:r>
            <a:endParaRPr lang="en-US" dirty="0"/>
          </a:p>
        </p:txBody>
      </p:sp>
      <p:sp>
        <p:nvSpPr>
          <p:cNvPr id="5" name="Slide Number Placeholder 4">
            <a:extLst>
              <a:ext uri="{FF2B5EF4-FFF2-40B4-BE49-F238E27FC236}">
                <a16:creationId xmlns:a16="http://schemas.microsoft.com/office/drawing/2014/main" id="{3200989B-59B5-4CE3-A9A2-16E68D68A6E8}"/>
              </a:ext>
            </a:extLst>
          </p:cNvPr>
          <p:cNvSpPr>
            <a:spLocks noGrp="1"/>
          </p:cNvSpPr>
          <p:nvPr>
            <p:ph type="sldNum" sz="quarter" idx="12"/>
          </p:nvPr>
        </p:nvSpPr>
        <p:spPr/>
        <p:txBody>
          <a:bodyPr/>
          <a:lstStyle/>
          <a:p>
            <a:fld id="{0CF0F41A-7C67-4585-8868-04259A0B2400}" type="slidenum">
              <a:rPr lang="en-US" smtClean="0"/>
              <a:pPr/>
              <a:t>7</a:t>
            </a:fld>
            <a:endParaRPr lang="en-US" dirty="0"/>
          </a:p>
        </p:txBody>
      </p:sp>
    </p:spTree>
    <p:custDataLst>
      <p:tags r:id="rId1"/>
    </p:custDataLst>
    <p:extLst>
      <p:ext uri="{BB962C8B-B14F-4D97-AF65-F5344CB8AC3E}">
        <p14:creationId xmlns:p14="http://schemas.microsoft.com/office/powerpoint/2010/main" val="1851896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Workflow Benefits</a:t>
            </a:r>
          </a:p>
        </p:txBody>
      </p:sp>
      <p:sp>
        <p:nvSpPr>
          <p:cNvPr id="3" name="Content Placeholder 2"/>
          <p:cNvSpPr>
            <a:spLocks noGrp="1"/>
          </p:cNvSpPr>
          <p:nvPr>
            <p:ph idx="1"/>
          </p:nvPr>
        </p:nvSpPr>
        <p:spPr>
          <a:xfrm>
            <a:off x="609600" y="2108005"/>
            <a:ext cx="10972800" cy="4325112"/>
          </a:xfrm>
        </p:spPr>
        <p:txBody>
          <a:bodyPr/>
          <a:lstStyle/>
          <a:p>
            <a:r>
              <a:rPr lang="en-US" dirty="0"/>
              <a:t>Many uses throughout </a:t>
            </a:r>
            <a:r>
              <a:rPr lang="en-US" dirty="0" err="1"/>
              <a:t>myEvolv</a:t>
            </a:r>
            <a:endParaRPr lang="en-US" dirty="0"/>
          </a:p>
          <a:p>
            <a:r>
              <a:rPr lang="en-US" dirty="0"/>
              <a:t>Eliminates need for external tracking</a:t>
            </a:r>
          </a:p>
          <a:p>
            <a:r>
              <a:rPr lang="en-US" dirty="0"/>
              <a:t>Provides reminder to staff responsible/supervisor</a:t>
            </a:r>
          </a:p>
          <a:p>
            <a:pPr lvl="1"/>
            <a:r>
              <a:rPr lang="en-US" dirty="0"/>
              <a:t>Task Widget</a:t>
            </a:r>
          </a:p>
          <a:p>
            <a:pPr lvl="1"/>
            <a:r>
              <a:rPr lang="en-US" dirty="0"/>
              <a:t>Service Entry</a:t>
            </a:r>
          </a:p>
          <a:p>
            <a:pPr lvl="1"/>
            <a:r>
              <a:rPr lang="en-US" dirty="0"/>
              <a:t>Alerts</a:t>
            </a:r>
          </a:p>
          <a:p>
            <a:r>
              <a:rPr lang="en-US" dirty="0"/>
              <a:t>Reportable-provides data around staff compliance for supervisors as well as around agency compliance in general </a:t>
            </a:r>
          </a:p>
          <a:p>
            <a:r>
              <a:rPr lang="en-US" dirty="0"/>
              <a:t>Easy to see “at a glance” if a client file is out of compliance.</a:t>
            </a:r>
          </a:p>
          <a:p>
            <a:endParaRPr lang="en-US" dirty="0"/>
          </a:p>
        </p:txBody>
      </p:sp>
      <p:sp>
        <p:nvSpPr>
          <p:cNvPr id="4" name="Footer Placeholder 3"/>
          <p:cNvSpPr>
            <a:spLocks noGrp="1"/>
          </p:cNvSpPr>
          <p:nvPr>
            <p:ph type="ftr" sz="quarter" idx="11"/>
          </p:nvPr>
        </p:nvSpPr>
        <p:spPr/>
        <p:txBody>
          <a:bodyPr/>
          <a:lstStyle/>
          <a:p>
            <a:r>
              <a:rPr lang="en-US"/>
              <a:t>myEvolv Peer Training Summit</a:t>
            </a:r>
            <a:endParaRPr lang="en-US" dirty="0"/>
          </a:p>
        </p:txBody>
      </p:sp>
      <p:sp>
        <p:nvSpPr>
          <p:cNvPr id="5" name="Slide Number Placeholder 4"/>
          <p:cNvSpPr>
            <a:spLocks noGrp="1"/>
          </p:cNvSpPr>
          <p:nvPr>
            <p:ph type="sldNum" sz="quarter" idx="12"/>
          </p:nvPr>
        </p:nvSpPr>
        <p:spPr/>
        <p:txBody>
          <a:bodyPr/>
          <a:lstStyle/>
          <a:p>
            <a:fld id="{0CF0F41A-7C67-4585-8868-04259A0B2400}" type="slidenum">
              <a:rPr lang="en-US" smtClean="0"/>
              <a:pPr/>
              <a:t>8</a:t>
            </a:fld>
            <a:endParaRPr lang="en-US" dirty="0"/>
          </a:p>
        </p:txBody>
      </p:sp>
    </p:spTree>
    <p:custDataLst>
      <p:tags r:id="rId1"/>
    </p:custDataLst>
    <p:extLst>
      <p:ext uri="{BB962C8B-B14F-4D97-AF65-F5344CB8AC3E}">
        <p14:creationId xmlns:p14="http://schemas.microsoft.com/office/powerpoint/2010/main" val="3408941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Workflow Uses</a:t>
            </a:r>
          </a:p>
        </p:txBody>
      </p:sp>
      <p:sp>
        <p:nvSpPr>
          <p:cNvPr id="3" name="Content Placeholder 2"/>
          <p:cNvSpPr>
            <a:spLocks noGrp="1"/>
          </p:cNvSpPr>
          <p:nvPr>
            <p:ph idx="1"/>
          </p:nvPr>
        </p:nvSpPr>
        <p:spPr/>
        <p:txBody>
          <a:bodyPr>
            <a:normAutofit/>
          </a:bodyPr>
          <a:lstStyle/>
          <a:p>
            <a:r>
              <a:rPr lang="en-US" dirty="0"/>
              <a:t>Client Documentation Reminders</a:t>
            </a:r>
          </a:p>
          <a:p>
            <a:r>
              <a:rPr lang="en-US" dirty="0"/>
              <a:t>Clinical/Health Reminders</a:t>
            </a:r>
          </a:p>
          <a:p>
            <a:r>
              <a:rPr lang="en-US" dirty="0"/>
              <a:t>Reminders of outside documentation requirements</a:t>
            </a:r>
          </a:p>
          <a:p>
            <a:r>
              <a:rPr lang="en-US" dirty="0"/>
              <a:t>Foster Home Reminders</a:t>
            </a:r>
          </a:p>
          <a:p>
            <a:r>
              <a:rPr lang="en-US" dirty="0">
                <a:solidFill>
                  <a:schemeClr val="accent1">
                    <a:lumMod val="50000"/>
                  </a:schemeClr>
                </a:solidFill>
              </a:rPr>
              <a:t>Staff</a:t>
            </a:r>
          </a:p>
          <a:p>
            <a:r>
              <a:rPr lang="en-US" dirty="0">
                <a:solidFill>
                  <a:schemeClr val="accent1">
                    <a:lumMod val="50000"/>
                  </a:schemeClr>
                </a:solidFill>
              </a:rPr>
              <a:t>Family Cases </a:t>
            </a:r>
          </a:p>
          <a:p>
            <a:r>
              <a:rPr lang="en-US" dirty="0">
                <a:solidFill>
                  <a:schemeClr val="accent1">
                    <a:lumMod val="50000"/>
                  </a:schemeClr>
                </a:solidFill>
              </a:rPr>
              <a:t>Once you start using workflows, your agency will want more!</a:t>
            </a:r>
          </a:p>
          <a:p>
            <a:pPr lvl="1"/>
            <a:endParaRPr lang="en-US" dirty="0"/>
          </a:p>
          <a:p>
            <a:endParaRPr lang="en-US" dirty="0"/>
          </a:p>
        </p:txBody>
      </p:sp>
      <p:sp>
        <p:nvSpPr>
          <p:cNvPr id="4" name="Footer Placeholder 3"/>
          <p:cNvSpPr>
            <a:spLocks noGrp="1"/>
          </p:cNvSpPr>
          <p:nvPr>
            <p:ph type="ftr" sz="quarter" idx="11"/>
          </p:nvPr>
        </p:nvSpPr>
        <p:spPr/>
        <p:txBody>
          <a:bodyPr/>
          <a:lstStyle/>
          <a:p>
            <a:r>
              <a:rPr lang="en-US"/>
              <a:t>myEvolv Peer Training Summit</a:t>
            </a:r>
            <a:endParaRPr lang="en-US" dirty="0"/>
          </a:p>
        </p:txBody>
      </p:sp>
      <p:sp>
        <p:nvSpPr>
          <p:cNvPr id="5" name="Slide Number Placeholder 4"/>
          <p:cNvSpPr>
            <a:spLocks noGrp="1"/>
          </p:cNvSpPr>
          <p:nvPr>
            <p:ph type="sldNum" sz="quarter" idx="12"/>
          </p:nvPr>
        </p:nvSpPr>
        <p:spPr/>
        <p:txBody>
          <a:bodyPr/>
          <a:lstStyle/>
          <a:p>
            <a:fld id="{0CF0F41A-7C67-4585-8868-04259A0B2400}" type="slidenum">
              <a:rPr lang="en-US" smtClean="0"/>
              <a:pPr/>
              <a:t>9</a:t>
            </a:fld>
            <a:endParaRPr lang="en-US" dirty="0"/>
          </a:p>
        </p:txBody>
      </p:sp>
    </p:spTree>
    <p:custDataLst>
      <p:tags r:id="rId1"/>
    </p:custDataLst>
    <p:extLst>
      <p:ext uri="{BB962C8B-B14F-4D97-AF65-F5344CB8AC3E}">
        <p14:creationId xmlns:p14="http://schemas.microsoft.com/office/powerpoint/2010/main" val="2324438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26"/>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raining presentation">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extLst>
    <a:ext uri="{05A4C25C-085E-4340-85A3-A5531E510DB2}">
      <thm15:themeFamily xmlns:thm15="http://schemas.microsoft.com/office/thememl/2012/main" name="Training presentation.potx" id="{7B9FCAFE-DDE5-4198-9987-54DFCAD80598}" vid="{6015A8B0-C387-4E39-945C-0F39E3EB10B6}"/>
    </a:ext>
  </a:extLst>
</a:theme>
</file>

<file path=ppt/theme/theme2.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07266B3643E4A4AA31A25582683900A" ma:contentTypeVersion="6" ma:contentTypeDescription="Create a new document." ma:contentTypeScope="" ma:versionID="197d6a8f7530fb53bb8fbc9da064de6f">
  <xsd:schema xmlns:xsd="http://www.w3.org/2001/XMLSchema" xmlns:xs="http://www.w3.org/2001/XMLSchema" xmlns:p="http://schemas.microsoft.com/office/2006/metadata/properties" xmlns:ns2="464e6413-305d-4ca6-99b1-36f20399d3c8" xmlns:ns3="ab165459-96ac-4f68-a529-ea0ba214bbca" targetNamespace="http://schemas.microsoft.com/office/2006/metadata/properties" ma:root="true" ma:fieldsID="0018f65d2bb38841d16831df011cc1e0" ns2:_="" ns3:_="">
    <xsd:import namespace="464e6413-305d-4ca6-99b1-36f20399d3c8"/>
    <xsd:import namespace="ab165459-96ac-4f68-a529-ea0ba214bbca"/>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4e6413-305d-4ca6-99b1-36f20399d3c8"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b165459-96ac-4f68-a529-ea0ba214bbca"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C563E3A-E605-4EEB-9C6B-CF1A0F162CA9}"/>
</file>

<file path=customXml/itemProps2.xml><?xml version="1.0" encoding="utf-8"?>
<ds:datastoreItem xmlns:ds="http://schemas.openxmlformats.org/officeDocument/2006/customXml" ds:itemID="{74885807-9C3C-4535-B0D7-AA884CDAB07F}"/>
</file>

<file path=customXml/itemProps3.xml><?xml version="1.0" encoding="utf-8"?>
<ds:datastoreItem xmlns:ds="http://schemas.openxmlformats.org/officeDocument/2006/customXml" ds:itemID="{2ED22294-0FE0-41E4-B11F-9DBF0F47176D}"/>
</file>

<file path=docProps/app.xml><?xml version="1.0" encoding="utf-8"?>
<Properties xmlns="http://schemas.openxmlformats.org/officeDocument/2006/extended-properties" xmlns:vt="http://schemas.openxmlformats.org/officeDocument/2006/docPropsVTypes">
  <Template>Training presentation</Template>
  <TotalTime>1196</TotalTime>
  <Words>2038</Words>
  <Application>Microsoft Office PowerPoint</Application>
  <PresentationFormat>Widescreen</PresentationFormat>
  <Paragraphs>300</Paragraphs>
  <Slides>27</Slides>
  <Notes>25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Georgia</vt:lpstr>
      <vt:lpstr>Wingdings 2</vt:lpstr>
      <vt:lpstr>Training presentation</vt:lpstr>
      <vt:lpstr>Workflows-How to Make them Work!</vt:lpstr>
      <vt:lpstr>PowerPoint Presentation</vt:lpstr>
      <vt:lpstr>PowerPoint Presentation</vt:lpstr>
      <vt:lpstr>Introduction</vt:lpstr>
      <vt:lpstr>Presentation Outline</vt:lpstr>
      <vt:lpstr>Lesson 1: Workflow Basics</vt:lpstr>
      <vt:lpstr>What are Workflows?</vt:lpstr>
      <vt:lpstr>Workflow Benefits</vt:lpstr>
      <vt:lpstr>Example Workflow Uses</vt:lpstr>
      <vt:lpstr>Before Starting-Understand Your Agency’s Need</vt:lpstr>
      <vt:lpstr>Overview &amp; Understanding Need of your Agency</vt:lpstr>
      <vt:lpstr>Overview of Workflow Components</vt:lpstr>
      <vt:lpstr>Initial Event Triggers vs Ongoing Triggers</vt:lpstr>
      <vt:lpstr>Agency Examples:  Birthday Trigger</vt:lpstr>
      <vt:lpstr>Agency Examples:  Scheduling for Different Workers in the Same Program</vt:lpstr>
      <vt:lpstr>Agency Examples:  Scheduling for Different Workers in the Same Program</vt:lpstr>
      <vt:lpstr>Lesson 2: Workflow “Hacks” (Pitfalls, Limitations and how to make them “work” for you anyway!)</vt:lpstr>
      <vt:lpstr>Workflow Barriers/Difficulties </vt:lpstr>
      <vt:lpstr>Events Scheduling in the Wrong Program</vt:lpstr>
      <vt:lpstr>Issues with Overdue Events</vt:lpstr>
      <vt:lpstr>Initial Triggers Only Work Once/ Something Changes and You Need a Trigger</vt:lpstr>
      <vt:lpstr>Form Changes /New Schedule Requirement can be Confusing</vt:lpstr>
      <vt:lpstr>Other Woes</vt:lpstr>
      <vt:lpstr>Overcoming Barriers to Workflows</vt:lpstr>
      <vt:lpstr>Lesson 3: New/Upcoming Features</vt:lpstr>
      <vt:lpstr>Upcoming Features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Training Presentation</dc:title>
  <dc:creator>Priscilla Morales</dc:creator>
  <cp:lastModifiedBy>Priscilla Morales</cp:lastModifiedBy>
  <cp:revision>80</cp:revision>
  <cp:lastPrinted>2019-10-08T16:56:54Z</cp:lastPrinted>
  <dcterms:created xsi:type="dcterms:W3CDTF">2019-10-02T15:58:37Z</dcterms:created>
  <dcterms:modified xsi:type="dcterms:W3CDTF">2019-10-18T14:06:02Z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0x010100A07266B3643E4A4AA31A25582683900A</vt:lpwstr>
  </property>
  <property fmtid="{D5CDD505-2E9C-101B-9397-08002B2CF9AE}" pid="3" name="ArticulateGUID">
    <vt:lpwstr>4DA81571-592C-4D81-840F-72FABCC905AB</vt:lpwstr>
  </property>
  <property fmtid="{D5CDD505-2E9C-101B-9397-08002B2CF9AE}" pid="4" name="ArticulatePath">
    <vt:lpwstr>Training Summit Template</vt:lpwstr>
  </property>
</Properties>
</file>